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5" r:id="rId3"/>
    <p:sldId id="257" r:id="rId4"/>
    <p:sldId id="258" r:id="rId5"/>
    <p:sldId id="274" r:id="rId6"/>
    <p:sldId id="260" r:id="rId7"/>
    <p:sldId id="263" r:id="rId8"/>
    <p:sldId id="279" r:id="rId9"/>
    <p:sldId id="272" r:id="rId10"/>
    <p:sldId id="270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8649E6-77AE-23DF-CF8F-D9522A2C98F6}" v="6" dt="2026-02-05T16:37:32.6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2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469B2-043B-49A2-8D93-CB76A833FA12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D3A34-D440-43DD-AAC4-5A562D2AB1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386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3540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3945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66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70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1418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572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916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245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9871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45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29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2E635-3070-45D4-9D10-3B42FEAC9F93}" type="datetimeFigureOut">
              <a:rPr lang="en-GB" smtClean="0"/>
              <a:t>11/02/2026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89033-8DF2-4024-BBED-3BB1E7AC6A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4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6137" y="1005055"/>
            <a:ext cx="9144000" cy="1091448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etter-join Plus 40" panose="02000505000000020003" pitchFamily="50" charset="0"/>
              </a:rPr>
              <a:t>Welcome to the Year 6 Arithmetic Methods Session</a:t>
            </a:r>
          </a:p>
        </p:txBody>
      </p:sp>
      <p:pic>
        <p:nvPicPr>
          <p:cNvPr id="2050" name="Picture 2" descr="KEEP CALM ITS ONLY MATHS ! Poste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19"/>
          <a:stretch/>
        </p:blipFill>
        <p:spPr bwMode="auto">
          <a:xfrm>
            <a:off x="4608151" y="2419350"/>
            <a:ext cx="3388619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299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694" y="200025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u="sng" dirty="0">
                <a:latin typeface="Letter-join Plus 40" panose="02000505000000020003" pitchFamily="50" charset="0"/>
              </a:rPr>
              <a:t>Find a fraction of a quantity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Q14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endParaRPr lang="en-GB" sz="2800" u="sng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779" t="32292" r="48890" b="33497"/>
          <a:stretch/>
        </p:blipFill>
        <p:spPr>
          <a:xfrm>
            <a:off x="1585441" y="1690688"/>
            <a:ext cx="9194853" cy="449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2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0026" y="193675"/>
            <a:ext cx="11168062" cy="1325563"/>
          </a:xfrm>
        </p:spPr>
        <p:txBody>
          <a:bodyPr>
            <a:noAutofit/>
          </a:bodyPr>
          <a:lstStyle/>
          <a:p>
            <a:r>
              <a:rPr lang="en-GB" sz="3200" u="sng" dirty="0">
                <a:latin typeface="Letter-join Plus 40" panose="02000505000000020003" pitchFamily="50" charset="0"/>
              </a:rPr>
              <a:t>Add and subtract fractions with the same denominator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r>
              <a:rPr lang="en-GB" sz="3200" dirty="0">
                <a:latin typeface="Letter-join Plus 40" panose="02000505000000020003" pitchFamily="50" charset="0"/>
              </a:rPr>
              <a:t>Q15 &amp; 16</a:t>
            </a:r>
            <a:br>
              <a:rPr lang="en-GB" sz="3200" dirty="0">
                <a:latin typeface="Letter-join Plus 40" panose="02000505000000020003" pitchFamily="50" charset="0"/>
              </a:rPr>
            </a:br>
            <a:endParaRPr lang="en-GB" sz="3200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09" t="48739" r="49014" b="16173"/>
          <a:stretch/>
        </p:blipFill>
        <p:spPr>
          <a:xfrm>
            <a:off x="1652338" y="1781927"/>
            <a:ext cx="8566484" cy="426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812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6832" y="117855"/>
            <a:ext cx="10515600" cy="1325563"/>
          </a:xfrm>
        </p:spPr>
        <p:txBody>
          <a:bodyPr>
            <a:noAutofit/>
          </a:bodyPr>
          <a:lstStyle/>
          <a:p>
            <a:pPr algn="r"/>
            <a:r>
              <a:rPr lang="en-GB" sz="2800" u="sng" dirty="0">
                <a:latin typeface="Letter-join Plus 40" panose="02000505000000020003" pitchFamily="50" charset="0"/>
              </a:rPr>
              <a:t>Add and subtract fractions with different denominators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Q17 &amp; 18</a:t>
            </a:r>
            <a:br>
              <a:rPr lang="en-GB" sz="2800" dirty="0">
                <a:latin typeface="Letter-join Plus 40" panose="02000505000000020003" pitchFamily="50" charset="0"/>
              </a:rPr>
            </a:br>
            <a:endParaRPr lang="en-GB" sz="2800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09" t="30537" r="49630" b="34375"/>
          <a:stretch/>
        </p:blipFill>
        <p:spPr>
          <a:xfrm>
            <a:off x="176464" y="785339"/>
            <a:ext cx="5694947" cy="28835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0546" t="39309" r="50123" b="25384"/>
          <a:stretch/>
        </p:blipFill>
        <p:spPr>
          <a:xfrm>
            <a:off x="6497053" y="2319137"/>
            <a:ext cx="5348580" cy="26994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1039" t="43915" r="49630" b="22314"/>
          <a:stretch/>
        </p:blipFill>
        <p:spPr>
          <a:xfrm>
            <a:off x="176464" y="4010526"/>
            <a:ext cx="5887452" cy="284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43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21" y="11682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3200" u="sng" dirty="0">
                <a:latin typeface="Letter-join Plus 40" panose="02000505000000020003" pitchFamily="50" charset="0"/>
              </a:rPr>
              <a:t>Add and subtract mixed number fractions 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r>
              <a:rPr lang="en-GB" sz="3200" dirty="0">
                <a:latin typeface="Letter-join Plus 40" panose="02000505000000020003" pitchFamily="50" charset="0"/>
              </a:rPr>
              <a:t>Q19 &amp; 20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endParaRPr lang="en-GB" sz="3200" u="sng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271" t="34046" r="48151" b="29332"/>
          <a:stretch/>
        </p:blipFill>
        <p:spPr>
          <a:xfrm>
            <a:off x="6277420" y="3625515"/>
            <a:ext cx="5614737" cy="29210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148" t="40310" r="49014" b="24726"/>
          <a:stretch/>
        </p:blipFill>
        <p:spPr>
          <a:xfrm>
            <a:off x="160421" y="1267326"/>
            <a:ext cx="6116999" cy="309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785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47" y="0"/>
            <a:ext cx="10515600" cy="1325563"/>
          </a:xfrm>
        </p:spPr>
        <p:txBody>
          <a:bodyPr>
            <a:normAutofit/>
          </a:bodyPr>
          <a:lstStyle/>
          <a:p>
            <a:r>
              <a:rPr lang="en-GB" sz="3600" u="sng" dirty="0">
                <a:latin typeface="Letter-join Plus 40" panose="02000505000000020003" pitchFamily="50" charset="0"/>
              </a:rPr>
              <a:t>Multiply fractions</a:t>
            </a:r>
            <a:br>
              <a:rPr lang="en-GB" sz="3600" u="sng" dirty="0">
                <a:latin typeface="Letter-join Plus 40" panose="02000505000000020003" pitchFamily="50" charset="0"/>
              </a:rPr>
            </a:br>
            <a:r>
              <a:rPr lang="en-GB" sz="2400" dirty="0">
                <a:latin typeface="Letter-join Plus 40" panose="02000505000000020003" pitchFamily="50" charset="0"/>
              </a:rPr>
              <a:t>Multiply the numerator and the denominator</a:t>
            </a:r>
            <a:br>
              <a:rPr lang="en-GB" sz="2400" dirty="0">
                <a:latin typeface="Letter-join Plus 40" panose="02000505000000020003" pitchFamily="50" charset="0"/>
              </a:rPr>
            </a:br>
            <a:r>
              <a:rPr lang="en-GB" sz="2400" dirty="0">
                <a:latin typeface="Letter-join Plus 40" panose="02000505000000020003" pitchFamily="50" charset="0"/>
              </a:rPr>
              <a:t>Q21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902" t="43037" r="49260" b="22972"/>
          <a:stretch/>
        </p:blipFill>
        <p:spPr>
          <a:xfrm>
            <a:off x="1711759" y="1743075"/>
            <a:ext cx="8707587" cy="428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07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517" y="17145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sz="3200" u="sng" dirty="0">
                <a:latin typeface="Letter-join Plus 40" panose="02000505000000020003" pitchFamily="50" charset="0"/>
              </a:rPr>
              <a:t>Multiply a fraction by an integer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r>
              <a:rPr lang="en-GB" sz="3200" dirty="0">
                <a:latin typeface="Letter-join Plus 40" panose="02000505000000020003" pitchFamily="50" charset="0"/>
              </a:rPr>
              <a:t>Q23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endParaRPr lang="en-GB" sz="3200" u="sng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532" t="34046" r="49137" b="31744"/>
          <a:stretch/>
        </p:blipFill>
        <p:spPr>
          <a:xfrm>
            <a:off x="1683855" y="1690688"/>
            <a:ext cx="8824289" cy="431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8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" y="207963"/>
            <a:ext cx="10515600" cy="1325563"/>
          </a:xfrm>
        </p:spPr>
        <p:txBody>
          <a:bodyPr>
            <a:normAutofit/>
          </a:bodyPr>
          <a:lstStyle/>
          <a:p>
            <a:r>
              <a:rPr lang="en-GB" sz="2800" u="sng" dirty="0">
                <a:latin typeface="Letter-join Plus 40" panose="02000505000000020003" pitchFamily="50" charset="0"/>
              </a:rPr>
              <a:t>Divide a fraction by an integer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Q24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endParaRPr lang="en-GB" sz="2800" u="sng" dirty="0">
              <a:latin typeface="Letter-join Plus 40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285" t="42600" r="50493" b="22751"/>
          <a:stretch/>
        </p:blipFill>
        <p:spPr>
          <a:xfrm>
            <a:off x="2069431" y="1690688"/>
            <a:ext cx="8372351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14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72402"/>
            <a:ext cx="10515600" cy="1325563"/>
          </a:xfrm>
        </p:spPr>
        <p:txBody>
          <a:bodyPr>
            <a:noAutofit/>
          </a:bodyPr>
          <a:lstStyle/>
          <a:p>
            <a:r>
              <a:rPr lang="en-GB" sz="2800" u="sng" dirty="0">
                <a:latin typeface="Letter-join Plus 40" panose="02000505000000020003" pitchFamily="50" charset="0"/>
              </a:rPr>
              <a:t>Addition of whole numbers -Column Method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655" t="32072" r="49507" b="34156"/>
          <a:stretch/>
        </p:blipFill>
        <p:spPr>
          <a:xfrm>
            <a:off x="1169894" y="1265650"/>
            <a:ext cx="9252223" cy="4523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37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144" y="0"/>
            <a:ext cx="10515600" cy="1325563"/>
          </a:xfrm>
        </p:spPr>
        <p:txBody>
          <a:bodyPr>
            <a:noAutofit/>
          </a:bodyPr>
          <a:lstStyle/>
          <a:p>
            <a:r>
              <a:rPr lang="en-GB" sz="2400" u="sng" dirty="0">
                <a:latin typeface="Letter-join Plus 40" panose="02000505000000020003" pitchFamily="50" charset="0"/>
              </a:rPr>
              <a:t>Subtraction of whole numbers -Column Method</a:t>
            </a:r>
            <a:br>
              <a:rPr lang="en-GB" sz="2400" u="sng" dirty="0">
                <a:latin typeface="Letter-join Plus 40" panose="02000505000000020003" pitchFamily="50" charset="0"/>
              </a:rPr>
            </a:br>
            <a:r>
              <a:rPr lang="en-GB" sz="2400" dirty="0">
                <a:latin typeface="Letter-join Plus 40" panose="02000505000000020003" pitchFamily="50" charset="0"/>
              </a:rPr>
              <a:t>Q2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258" t="36239" r="49137" b="29989"/>
          <a:stretch/>
        </p:blipFill>
        <p:spPr>
          <a:xfrm>
            <a:off x="512993" y="1323512"/>
            <a:ext cx="8622395" cy="4356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898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348" y="-100847"/>
            <a:ext cx="10515600" cy="1325563"/>
          </a:xfrm>
        </p:spPr>
        <p:txBody>
          <a:bodyPr>
            <a:noAutofit/>
          </a:bodyPr>
          <a:lstStyle/>
          <a:p>
            <a:r>
              <a:rPr lang="en-GB" sz="2400" u="sng" dirty="0">
                <a:latin typeface="Letter-join Plus 40" panose="02000505000000020003" pitchFamily="50" charset="0"/>
              </a:rPr>
              <a:t>Addition and subtraction of decimal numbers - Column Method</a:t>
            </a:r>
            <a:br>
              <a:rPr lang="en-GB" sz="2400" u="sng" dirty="0">
                <a:latin typeface="Letter-join Plus 40" panose="02000505000000020003" pitchFamily="50" charset="0"/>
              </a:rPr>
            </a:br>
            <a:r>
              <a:rPr lang="en-GB" sz="2400" dirty="0">
                <a:latin typeface="Letter-join Plus 40" panose="02000505000000020003" pitchFamily="50" charset="0"/>
              </a:rPr>
              <a:t>Q2&amp;3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395" t="41495" r="48579" b="21656"/>
          <a:stretch/>
        </p:blipFill>
        <p:spPr>
          <a:xfrm>
            <a:off x="132348" y="2763957"/>
            <a:ext cx="6004953" cy="31876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148" t="38432" r="49507" b="28015"/>
          <a:stretch/>
        </p:blipFill>
        <p:spPr>
          <a:xfrm>
            <a:off x="6217512" y="947695"/>
            <a:ext cx="5883994" cy="289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551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" y="128587"/>
            <a:ext cx="10487025" cy="1325563"/>
          </a:xfrm>
        </p:spPr>
        <p:txBody>
          <a:bodyPr>
            <a:normAutofit/>
          </a:bodyPr>
          <a:lstStyle/>
          <a:p>
            <a:r>
              <a:rPr lang="en-GB" sz="3200" u="sng" dirty="0">
                <a:latin typeface="Letter-join Plus 40" panose="02000505000000020003" pitchFamily="50" charset="0"/>
              </a:rPr>
              <a:t>Understanding the place value within addition (partitioning)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r>
              <a:rPr lang="en-GB" sz="3200" dirty="0">
                <a:latin typeface="Letter-join Plus 40" panose="02000505000000020003" pitchFamily="50" charset="0"/>
              </a:rPr>
              <a:t>Q5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162" t="49835" r="52959" b="24507"/>
          <a:stretch/>
        </p:blipFill>
        <p:spPr>
          <a:xfrm>
            <a:off x="1467648" y="2277978"/>
            <a:ext cx="9256703" cy="372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530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684" y="220746"/>
            <a:ext cx="10515600" cy="1325563"/>
          </a:xfrm>
        </p:spPr>
        <p:txBody>
          <a:bodyPr>
            <a:noAutofit/>
          </a:bodyPr>
          <a:lstStyle/>
          <a:p>
            <a:r>
              <a:rPr lang="en-GB" sz="3200" u="sng" dirty="0">
                <a:latin typeface="Letter-join Plus 40" panose="02000505000000020003" pitchFamily="50" charset="0"/>
              </a:rPr>
              <a:t>Multiplication of two numbers - long multiplication method</a:t>
            </a:r>
            <a:br>
              <a:rPr lang="en-GB" sz="3200" u="sng" dirty="0">
                <a:latin typeface="Letter-join Plus 40" panose="02000505000000020003" pitchFamily="50" charset="0"/>
              </a:rPr>
            </a:br>
            <a:r>
              <a:rPr lang="en-GB" sz="3200" dirty="0">
                <a:latin typeface="Letter-join Plus 40" panose="02000505000000020003" pitchFamily="50" charset="0"/>
              </a:rPr>
              <a:t>Q6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99" t="37115" r="51233" b="29771"/>
          <a:stretch/>
        </p:blipFill>
        <p:spPr>
          <a:xfrm>
            <a:off x="260684" y="3340517"/>
            <a:ext cx="5966392" cy="28875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765" t="34485" r="50000" b="27796"/>
          <a:stretch/>
        </p:blipFill>
        <p:spPr>
          <a:xfrm>
            <a:off x="6497050" y="1213937"/>
            <a:ext cx="5454318" cy="310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583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21" y="-14869"/>
            <a:ext cx="10515600" cy="1325563"/>
          </a:xfrm>
        </p:spPr>
        <p:txBody>
          <a:bodyPr>
            <a:noAutofit/>
          </a:bodyPr>
          <a:lstStyle/>
          <a:p>
            <a:r>
              <a:rPr lang="en-GB" sz="2800" u="sng" dirty="0">
                <a:latin typeface="Letter-join Plus 40" panose="02000505000000020003" pitchFamily="50" charset="0"/>
              </a:rPr>
              <a:t>Multiplying and dividing by 10, 100 and 1000 -movement of digits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Q7 &amp; 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915" t="26371" r="50370" b="39857"/>
          <a:stretch/>
        </p:blipFill>
        <p:spPr>
          <a:xfrm>
            <a:off x="84221" y="1732547"/>
            <a:ext cx="5789532" cy="2839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2025" t="34265" r="49630" b="31963"/>
          <a:stretch/>
        </p:blipFill>
        <p:spPr>
          <a:xfrm>
            <a:off x="6128084" y="3593432"/>
            <a:ext cx="5960994" cy="295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23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2800" u="sng" dirty="0">
                <a:latin typeface="Letter-join Plus 40" panose="02000505000000020003" pitchFamily="50" charset="0"/>
              </a:rPr>
              <a:t>Division of a number by a 2-digit number - long division</a:t>
            </a:r>
            <a:br>
              <a:rPr lang="en-GB" sz="2800" u="sng" dirty="0">
                <a:latin typeface="Letter-join Plus 40" panose="02000505000000020003" pitchFamily="50" charset="0"/>
              </a:rPr>
            </a:br>
            <a:r>
              <a:rPr lang="en-GB" sz="2800" dirty="0">
                <a:latin typeface="Letter-join Plus 40" panose="02000505000000020003" pitchFamily="50" charset="0"/>
              </a:rPr>
              <a:t>Q11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039" t="36677" r="49877" b="24726"/>
          <a:stretch/>
        </p:blipFill>
        <p:spPr>
          <a:xfrm>
            <a:off x="1363580" y="1876926"/>
            <a:ext cx="8486273" cy="471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97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DMAS - Rules of Ordering in Mathematics. Brackets, Orders, Division, Multiplication, Addition and Subtraction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8"/>
          <a:stretch/>
        </p:blipFill>
        <p:spPr bwMode="auto">
          <a:xfrm>
            <a:off x="513347" y="253129"/>
            <a:ext cx="6073191" cy="202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039" t="39748" r="49754" b="26919"/>
          <a:stretch/>
        </p:blipFill>
        <p:spPr>
          <a:xfrm>
            <a:off x="513347" y="2614863"/>
            <a:ext cx="5101389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1902" t="35801" r="49753" b="29989"/>
          <a:stretch/>
        </p:blipFill>
        <p:spPr>
          <a:xfrm>
            <a:off x="6436143" y="4034088"/>
            <a:ext cx="4989095" cy="25025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2148" t="49397" r="48027" b="15296"/>
          <a:stretch/>
        </p:blipFill>
        <p:spPr>
          <a:xfrm>
            <a:off x="6781880" y="990750"/>
            <a:ext cx="5181601" cy="258277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32297" y="621418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Letter-join Plus 40" panose="02000505000000020003" pitchFamily="50" charset="0"/>
              </a:rPr>
              <a:t>Q12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0231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163</Words>
  <Application>Microsoft Office PowerPoint</Application>
  <PresentationFormat>Widescreen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Letter-join Plus 40</vt:lpstr>
      <vt:lpstr>Office Theme</vt:lpstr>
      <vt:lpstr>Welcome to the Year 6 Arithmetic Methods Session</vt:lpstr>
      <vt:lpstr>Addition of whole numbers -Column Method Q1</vt:lpstr>
      <vt:lpstr>Subtraction of whole numbers -Column Method Q2</vt:lpstr>
      <vt:lpstr>Addition and subtraction of decimal numbers - Column Method Q2&amp;3</vt:lpstr>
      <vt:lpstr>Understanding the place value within addition (partitioning) Q5</vt:lpstr>
      <vt:lpstr>Multiplication of two numbers - long multiplication method Q6</vt:lpstr>
      <vt:lpstr>Multiplying and dividing by 10, 100 and 1000 -movement of digits Q7 &amp; 8</vt:lpstr>
      <vt:lpstr>Division of a number by a 2-digit number - long division Q11</vt:lpstr>
      <vt:lpstr>PowerPoint Presentation</vt:lpstr>
      <vt:lpstr>Find a fraction of a quantity Q14 </vt:lpstr>
      <vt:lpstr>Add and subtract fractions with the same denominator Q15 &amp; 16 </vt:lpstr>
      <vt:lpstr>Add and subtract fractions with different denominators Q17 &amp; 18 </vt:lpstr>
      <vt:lpstr>Add and subtract mixed number fractions  Q19 &amp; 20 </vt:lpstr>
      <vt:lpstr>Multiply fractions Multiply the numerator and the denominator Q21</vt:lpstr>
      <vt:lpstr>Multiply a fraction by an integer Q23 </vt:lpstr>
      <vt:lpstr>Divide a fraction by an integer Q24 </vt:lpstr>
    </vt:vector>
  </TitlesOfParts>
  <Company>Warwickshire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Arithmetic methods session</dc:title>
  <dc:creator>B List WLS</dc:creator>
  <cp:lastModifiedBy>S Khaira WLS</cp:lastModifiedBy>
  <cp:revision>21</cp:revision>
  <cp:lastPrinted>2019-01-31T14:27:24Z</cp:lastPrinted>
  <dcterms:created xsi:type="dcterms:W3CDTF">2019-01-29T16:36:55Z</dcterms:created>
  <dcterms:modified xsi:type="dcterms:W3CDTF">2026-02-11T13:56:02Z</dcterms:modified>
</cp:coreProperties>
</file>