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5" r:id="rId3"/>
    <p:sldId id="257" r:id="rId4"/>
    <p:sldId id="258" r:id="rId5"/>
    <p:sldId id="274" r:id="rId6"/>
    <p:sldId id="260" r:id="rId7"/>
    <p:sldId id="263" r:id="rId8"/>
    <p:sldId id="279" r:id="rId9"/>
    <p:sldId id="272" r:id="rId10"/>
    <p:sldId id="270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649E6-77AE-23DF-CF8F-D9522A2C98F6}" v="6" dt="2026-02-05T16:37:32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69B2-043B-49A2-8D93-CB76A833FA12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3A34-D440-43DD-AAC4-5A562D2AB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8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54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4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6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41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2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87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45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E635-3070-45D4-9D10-3B42FEAC9F93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9033-8DF2-4024-BBED-3BB1E7AC6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137" y="1005055"/>
            <a:ext cx="9144000" cy="10914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Welcome to the Year 6 Arithmetic Methods Session</a:t>
            </a:r>
          </a:p>
        </p:txBody>
      </p:sp>
      <p:pic>
        <p:nvPicPr>
          <p:cNvPr id="2050" name="Picture 2" descr="KEEP CALM ITS ONLY MATHS ! Po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 bwMode="auto">
          <a:xfrm>
            <a:off x="4608151" y="2419350"/>
            <a:ext cx="3388619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9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4" y="2000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Find a fraction of a quantity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Q14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endParaRPr lang="en-GB" sz="28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79" t="32292" r="48890" b="33497"/>
          <a:stretch/>
        </p:blipFill>
        <p:spPr>
          <a:xfrm>
            <a:off x="1585441" y="1690688"/>
            <a:ext cx="9194853" cy="44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93675"/>
            <a:ext cx="11168062" cy="1325563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Add and subtract fractions with the same denominator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Q15 &amp; 16</a:t>
            </a:r>
            <a:br>
              <a:rPr lang="en-GB" sz="3200" dirty="0">
                <a:latin typeface="Letter-join Plus 40" panose="02000505000000020003" pitchFamily="50" charset="0"/>
              </a:rPr>
            </a:br>
            <a:endParaRPr lang="en-GB" sz="32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9" t="48739" r="49014" b="16173"/>
          <a:stretch/>
        </p:blipFill>
        <p:spPr>
          <a:xfrm>
            <a:off x="1652338" y="1781927"/>
            <a:ext cx="8566484" cy="42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32" y="11785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2800" u="sng" dirty="0">
                <a:latin typeface="Letter-join Plus 40" panose="02000505000000020003" pitchFamily="50" charset="0"/>
              </a:rPr>
              <a:t>Add and subtract fractions with different denominators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Q17 &amp; 18</a:t>
            </a:r>
            <a:br>
              <a:rPr lang="en-GB" sz="2800" dirty="0">
                <a:latin typeface="Letter-join Plus 40" panose="02000505000000020003" pitchFamily="50" charset="0"/>
              </a:rPr>
            </a:br>
            <a:endParaRPr lang="en-GB" sz="28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9" t="30537" r="49630" b="34375"/>
          <a:stretch/>
        </p:blipFill>
        <p:spPr>
          <a:xfrm>
            <a:off x="176464" y="785339"/>
            <a:ext cx="5694947" cy="2883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46" t="39309" r="50123" b="25384"/>
          <a:stretch/>
        </p:blipFill>
        <p:spPr>
          <a:xfrm>
            <a:off x="6497053" y="2319137"/>
            <a:ext cx="5348580" cy="269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039" t="43915" r="49630" b="22314"/>
          <a:stretch/>
        </p:blipFill>
        <p:spPr>
          <a:xfrm>
            <a:off x="176464" y="4010526"/>
            <a:ext cx="5887452" cy="28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" y="1168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Add and subtract mixed number fractions 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Q19 &amp; 20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endParaRPr lang="en-GB" sz="32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71" t="34046" r="48151" b="29332"/>
          <a:stretch/>
        </p:blipFill>
        <p:spPr>
          <a:xfrm>
            <a:off x="6277420" y="3625515"/>
            <a:ext cx="5614737" cy="292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48" t="40310" r="49014" b="24726"/>
          <a:stretch/>
        </p:blipFill>
        <p:spPr>
          <a:xfrm>
            <a:off x="160421" y="1267326"/>
            <a:ext cx="6116999" cy="3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Letter-join Plus 40" panose="02000505000000020003" pitchFamily="50" charset="0"/>
              </a:rPr>
              <a:t>Multiply fractions</a:t>
            </a:r>
            <a:br>
              <a:rPr lang="en-GB" sz="3600" u="sng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Multiply the numerator and the denominator</a:t>
            </a:r>
            <a:br>
              <a:rPr lang="en-GB" sz="2400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Q21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02" t="43037" r="49260" b="22972"/>
          <a:stretch/>
        </p:blipFill>
        <p:spPr>
          <a:xfrm>
            <a:off x="1711759" y="1743075"/>
            <a:ext cx="8707587" cy="4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7" y="1714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Multiply a fraction by an integer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Q23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endParaRPr lang="en-GB" sz="32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32" t="34046" r="49137" b="31744"/>
          <a:stretch/>
        </p:blipFill>
        <p:spPr>
          <a:xfrm>
            <a:off x="1683855" y="1690688"/>
            <a:ext cx="8824289" cy="43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07963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Divide a fraction by an integer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Q24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endParaRPr lang="en-GB" sz="2800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t="42600" r="50493" b="22751"/>
          <a:stretch/>
        </p:blipFill>
        <p:spPr>
          <a:xfrm>
            <a:off x="2069431" y="1690688"/>
            <a:ext cx="837235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2402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Addition of whole numbers -Column Method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55" t="32072" r="49507" b="34156"/>
          <a:stretch/>
        </p:blipFill>
        <p:spPr>
          <a:xfrm>
            <a:off x="1169894" y="1265650"/>
            <a:ext cx="9252223" cy="45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44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u="sng" dirty="0">
                <a:latin typeface="Letter-join Plus 40" panose="02000505000000020003" pitchFamily="50" charset="0"/>
              </a:rPr>
              <a:t>Subtraction of whole numbers -Column Method</a:t>
            </a:r>
            <a:br>
              <a:rPr lang="en-GB" sz="2400" u="sng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Q2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58" t="36239" r="49137" b="29989"/>
          <a:stretch/>
        </p:blipFill>
        <p:spPr>
          <a:xfrm>
            <a:off x="512993" y="1323512"/>
            <a:ext cx="8622395" cy="43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8" y="-100847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u="sng" dirty="0">
                <a:latin typeface="Letter-join Plus 40" panose="02000505000000020003" pitchFamily="50" charset="0"/>
              </a:rPr>
              <a:t>Addition and subtraction of decimal numbers - Column Method</a:t>
            </a:r>
            <a:br>
              <a:rPr lang="en-GB" sz="2400" u="sng" dirty="0">
                <a:latin typeface="Letter-join Plus 40" panose="02000505000000020003" pitchFamily="50" charset="0"/>
              </a:rPr>
            </a:br>
            <a:r>
              <a:rPr lang="en-GB" sz="2400" dirty="0">
                <a:latin typeface="Letter-join Plus 40" panose="02000505000000020003" pitchFamily="50" charset="0"/>
              </a:rPr>
              <a:t>Q2&amp;3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95" t="41495" r="48579" b="21656"/>
          <a:stretch/>
        </p:blipFill>
        <p:spPr>
          <a:xfrm>
            <a:off x="132348" y="2763957"/>
            <a:ext cx="6004953" cy="3187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48" t="38432" r="49507" b="28015"/>
          <a:stretch/>
        </p:blipFill>
        <p:spPr>
          <a:xfrm>
            <a:off x="6217512" y="947695"/>
            <a:ext cx="5883994" cy="28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8587"/>
            <a:ext cx="10487025" cy="1325563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Understanding the place value within addition (partitioning)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2" t="49835" r="52959" b="24507"/>
          <a:stretch/>
        </p:blipFill>
        <p:spPr>
          <a:xfrm>
            <a:off x="1467648" y="2277978"/>
            <a:ext cx="9256703" cy="3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220746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Letter-join Plus 40" panose="02000505000000020003" pitchFamily="50" charset="0"/>
              </a:rPr>
              <a:t>Multiplication of two numbers - long multiplication method</a:t>
            </a:r>
            <a:br>
              <a:rPr lang="en-GB" sz="3200" u="sng" dirty="0">
                <a:latin typeface="Letter-join Plus 40" panose="02000505000000020003" pitchFamily="50" charset="0"/>
              </a:rPr>
            </a:br>
            <a:r>
              <a:rPr lang="en-GB" sz="3200" dirty="0">
                <a:latin typeface="Letter-join Plus 40" panose="02000505000000020003" pitchFamily="50" charset="0"/>
              </a:rPr>
              <a:t>Q6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99" t="37115" r="51233" b="29771"/>
          <a:stretch/>
        </p:blipFill>
        <p:spPr>
          <a:xfrm>
            <a:off x="260684" y="3340517"/>
            <a:ext cx="5966392" cy="288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65" t="34485" r="50000" b="27796"/>
          <a:stretch/>
        </p:blipFill>
        <p:spPr>
          <a:xfrm>
            <a:off x="6497050" y="1213937"/>
            <a:ext cx="5454318" cy="31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8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" y="-14869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Letter-join Plus 40" panose="02000505000000020003" pitchFamily="50" charset="0"/>
              </a:rPr>
              <a:t>Multiplying and dividing by 10, 100 and 1000 -movement of digits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Q7 &amp;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15" t="26371" r="50370" b="39857"/>
          <a:stretch/>
        </p:blipFill>
        <p:spPr>
          <a:xfrm>
            <a:off x="84221" y="1732547"/>
            <a:ext cx="5789532" cy="283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5" t="34265" r="49630" b="31963"/>
          <a:stretch/>
        </p:blipFill>
        <p:spPr>
          <a:xfrm>
            <a:off x="6128084" y="3593432"/>
            <a:ext cx="5960994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u="sng" dirty="0">
                <a:latin typeface="Letter-join Plus 40" panose="02000505000000020003" pitchFamily="50" charset="0"/>
              </a:rPr>
              <a:t>Division of a number by a 2-digit number - long division</a:t>
            </a:r>
            <a:br>
              <a:rPr lang="en-GB" sz="2800" u="sng" dirty="0">
                <a:latin typeface="Letter-join Plus 40" panose="02000505000000020003" pitchFamily="50" charset="0"/>
              </a:rPr>
            </a:br>
            <a:r>
              <a:rPr lang="en-GB" sz="2800" dirty="0">
                <a:latin typeface="Letter-join Plus 40" panose="02000505000000020003" pitchFamily="50" charset="0"/>
              </a:rPr>
              <a:t>Q11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039" t="36677" r="49877" b="24726"/>
          <a:stretch/>
        </p:blipFill>
        <p:spPr>
          <a:xfrm>
            <a:off x="1363580" y="1876926"/>
            <a:ext cx="8486273" cy="47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DMAS - Rules of Ordering in Mathematics. Brackets, Orders, Division, Multiplication, Addition and Subtrac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 bwMode="auto">
          <a:xfrm>
            <a:off x="513347" y="253129"/>
            <a:ext cx="6073191" cy="20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039" t="39748" r="49754" b="26919"/>
          <a:stretch/>
        </p:blipFill>
        <p:spPr>
          <a:xfrm>
            <a:off x="513347" y="2614863"/>
            <a:ext cx="510138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902" t="35801" r="49753" b="29989"/>
          <a:stretch/>
        </p:blipFill>
        <p:spPr>
          <a:xfrm>
            <a:off x="6436143" y="4034088"/>
            <a:ext cx="4989095" cy="250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148" t="49397" r="48027" b="15296"/>
          <a:stretch/>
        </p:blipFill>
        <p:spPr>
          <a:xfrm>
            <a:off x="6781880" y="990750"/>
            <a:ext cx="5181601" cy="2582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297" y="6214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Q12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3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163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Letter-join Plus 40</vt:lpstr>
      <vt:lpstr>Office Theme</vt:lpstr>
      <vt:lpstr>Welcome to the Year 6 Arithmetic Methods Session</vt:lpstr>
      <vt:lpstr>Addition of whole numbers -Column Method Q1</vt:lpstr>
      <vt:lpstr>Subtraction of whole numbers -Column Method Q2</vt:lpstr>
      <vt:lpstr>Addition and subtraction of decimal numbers - Column Method Q2&amp;3</vt:lpstr>
      <vt:lpstr>Understanding the place value within addition (partitioning) Q5</vt:lpstr>
      <vt:lpstr>Multiplication of two numbers - long multiplication method Q6</vt:lpstr>
      <vt:lpstr>Multiplying and dividing by 10, 100 and 1000 -movement of digits Q7 &amp; 8</vt:lpstr>
      <vt:lpstr>Division of a number by a 2-digit number - long division Q11</vt:lpstr>
      <vt:lpstr>PowerPoint Presentation</vt:lpstr>
      <vt:lpstr>Find a fraction of a quantity Q14 </vt:lpstr>
      <vt:lpstr>Add and subtract fractions with the same denominator Q15 &amp; 16 </vt:lpstr>
      <vt:lpstr>Add and subtract fractions with different denominators Q17 &amp; 18 </vt:lpstr>
      <vt:lpstr>Add and subtract mixed number fractions  Q19 &amp; 20 </vt:lpstr>
      <vt:lpstr>Multiply fractions Multiply the numerator and the denominator Q21</vt:lpstr>
      <vt:lpstr>Multiply a fraction by an integer Q23 </vt:lpstr>
      <vt:lpstr>Divide a fraction by an integer Q24 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Arithmetic methods session</dc:title>
  <dc:creator>B List WLS</dc:creator>
  <cp:lastModifiedBy>S Khaira WLS</cp:lastModifiedBy>
  <cp:revision>21</cp:revision>
  <cp:lastPrinted>2019-01-31T14:27:24Z</cp:lastPrinted>
  <dcterms:created xsi:type="dcterms:W3CDTF">2019-01-29T16:36:55Z</dcterms:created>
  <dcterms:modified xsi:type="dcterms:W3CDTF">2026-02-11T13:56:02Z</dcterms:modified>
</cp:coreProperties>
</file>