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556500" cy="10699750"/>
  <p:notesSz cx="7556500" cy="10699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57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6922"/>
            <a:ext cx="6428422" cy="2246947"/>
          </a:xfrm>
          <a:prstGeom prst="rect">
            <a:avLst/>
          </a:prstGeom>
        </p:spPr>
        <p:txBody>
          <a:bodyPr wrap="square" lIns="0" tIns="0" rIns="0" bIns="0">
            <a:spAutoFit/>
          </a:bodyPr>
          <a:lstStyle>
            <a:lvl1pPr>
              <a:defRPr sz="2900" b="1" i="0">
                <a:solidFill>
                  <a:srgbClr val="20ABDF"/>
                </a:solidFill>
                <a:latin typeface="Arial"/>
                <a:cs typeface="Arial"/>
              </a:defRPr>
            </a:lvl1pPr>
          </a:lstStyle>
          <a:p>
            <a:endParaRPr/>
          </a:p>
        </p:txBody>
      </p:sp>
      <p:sp>
        <p:nvSpPr>
          <p:cNvPr id="3" name="Holder 3"/>
          <p:cNvSpPr>
            <a:spLocks noGrp="1"/>
          </p:cNvSpPr>
          <p:nvPr>
            <p:ph type="subTitle" idx="4"/>
          </p:nvPr>
        </p:nvSpPr>
        <p:spPr>
          <a:xfrm>
            <a:off x="1134427" y="5991860"/>
            <a:ext cx="5293995" cy="26749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0ABD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0ABDF"/>
                </a:solidFill>
                <a:latin typeface="Arial"/>
                <a:cs typeface="Arial"/>
              </a:defRPr>
            </a:lvl1pPr>
          </a:lstStyle>
          <a:p>
            <a:endParaRPr/>
          </a:p>
        </p:txBody>
      </p:sp>
      <p:sp>
        <p:nvSpPr>
          <p:cNvPr id="3" name="Holder 3"/>
          <p:cNvSpPr>
            <a:spLocks noGrp="1"/>
          </p:cNvSpPr>
          <p:nvPr>
            <p:ph sz="half" idx="2"/>
          </p:nvPr>
        </p:nvSpPr>
        <p:spPr>
          <a:xfrm>
            <a:off x="378142" y="2460942"/>
            <a:ext cx="3289839"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60942"/>
            <a:ext cx="3289839"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0ABD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523663" y="259525"/>
            <a:ext cx="1924049" cy="857249"/>
          </a:xfrm>
          <a:prstGeom prst="rect">
            <a:avLst/>
          </a:prstGeom>
        </p:spPr>
      </p:pic>
      <p:pic>
        <p:nvPicPr>
          <p:cNvPr id="17" name="bg object 17"/>
          <p:cNvPicPr/>
          <p:nvPr/>
        </p:nvPicPr>
        <p:blipFill>
          <a:blip r:embed="rId8" cstate="print"/>
          <a:stretch>
            <a:fillRect/>
          </a:stretch>
        </p:blipFill>
        <p:spPr>
          <a:xfrm>
            <a:off x="3417429" y="470875"/>
            <a:ext cx="1243290" cy="1226944"/>
          </a:xfrm>
          <a:prstGeom prst="rect">
            <a:avLst/>
          </a:prstGeom>
        </p:spPr>
      </p:pic>
      <p:sp>
        <p:nvSpPr>
          <p:cNvPr id="2" name="Holder 2"/>
          <p:cNvSpPr>
            <a:spLocks noGrp="1"/>
          </p:cNvSpPr>
          <p:nvPr>
            <p:ph type="title"/>
          </p:nvPr>
        </p:nvSpPr>
        <p:spPr>
          <a:xfrm>
            <a:off x="510963" y="1424241"/>
            <a:ext cx="3169920" cy="466725"/>
          </a:xfrm>
          <a:prstGeom prst="rect">
            <a:avLst/>
          </a:prstGeom>
        </p:spPr>
        <p:txBody>
          <a:bodyPr wrap="square" lIns="0" tIns="0" rIns="0" bIns="0">
            <a:spAutoFit/>
          </a:bodyPr>
          <a:lstStyle>
            <a:lvl1pPr>
              <a:defRPr sz="2900" b="1" i="0">
                <a:solidFill>
                  <a:srgbClr val="20ABDF"/>
                </a:solidFill>
                <a:latin typeface="Arial"/>
                <a:cs typeface="Arial"/>
              </a:defRPr>
            </a:lvl1pPr>
          </a:lstStyle>
          <a:p>
            <a:endParaRPr/>
          </a:p>
        </p:txBody>
      </p:sp>
      <p:sp>
        <p:nvSpPr>
          <p:cNvPr id="3" name="Holder 3"/>
          <p:cNvSpPr>
            <a:spLocks noGrp="1"/>
          </p:cNvSpPr>
          <p:nvPr>
            <p:ph type="body" idx="1"/>
          </p:nvPr>
        </p:nvSpPr>
        <p:spPr>
          <a:xfrm>
            <a:off x="378142" y="2460942"/>
            <a:ext cx="6806565"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50768"/>
            <a:ext cx="2420112" cy="53498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50768"/>
            <a:ext cx="173945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a:xfrm>
            <a:off x="5445252" y="9950768"/>
            <a:ext cx="173945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thankskids@covwarkpt.nhs.uk"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455222" y="4510099"/>
            <a:ext cx="6106526" cy="4204997"/>
          </a:xfrm>
          <a:prstGeom prst="rect">
            <a:avLst/>
          </a:prstGeom>
        </p:spPr>
        <p:txBody>
          <a:bodyPr vert="horz" wrap="square" lIns="0" tIns="80010" rIns="0" bIns="0" rtlCol="0">
            <a:spAutoFit/>
          </a:bodyPr>
          <a:lstStyle/>
          <a:p>
            <a:pPr marL="12700">
              <a:lnSpc>
                <a:spcPct val="100000"/>
              </a:lnSpc>
              <a:spcBef>
                <a:spcPts val="630"/>
              </a:spcBef>
            </a:pPr>
            <a:r>
              <a:rPr lang="en-GB" sz="1400" b="1" dirty="0">
                <a:solidFill>
                  <a:srgbClr val="AE2572"/>
                </a:solidFill>
                <a:latin typeface="Arial"/>
                <a:cs typeface="Arial"/>
              </a:rPr>
              <a:t>Our tips for getting outdoors:</a:t>
            </a:r>
          </a:p>
          <a:p>
            <a:pPr marL="355600" indent="-342900">
              <a:lnSpc>
                <a:spcPct val="100000"/>
              </a:lnSpc>
              <a:spcBef>
                <a:spcPts val="630"/>
              </a:spcBef>
              <a:buAutoNum type="arabicPeriod"/>
            </a:pPr>
            <a:r>
              <a:rPr lang="en-GB" sz="1400" dirty="0">
                <a:solidFill>
                  <a:srgbClr val="AE2572"/>
                </a:solidFill>
                <a:latin typeface="Arial"/>
                <a:cs typeface="Arial"/>
              </a:rPr>
              <a:t>Check out the QR code for </a:t>
            </a:r>
            <a:r>
              <a:rPr lang="en-GB" sz="1400" b="1" dirty="0">
                <a:solidFill>
                  <a:srgbClr val="AE2572"/>
                </a:solidFill>
                <a:latin typeface="Arial"/>
                <a:cs typeface="Arial"/>
              </a:rPr>
              <a:t>75 fun outdoor activity ideas! </a:t>
            </a:r>
            <a:r>
              <a:rPr lang="en-GB" sz="1400" dirty="0">
                <a:solidFill>
                  <a:srgbClr val="AE2572"/>
                </a:solidFill>
                <a:latin typeface="Arial"/>
                <a:cs typeface="Arial"/>
              </a:rPr>
              <a:t>There are some great suggestions for things you can do outdoors during the summer holidays, why not create your own ‘summer holiday bucket list’ of all the activities you would like to try?</a:t>
            </a:r>
          </a:p>
          <a:p>
            <a:pPr marL="355600" indent="-342900">
              <a:lnSpc>
                <a:spcPct val="100000"/>
              </a:lnSpc>
              <a:spcBef>
                <a:spcPts val="630"/>
              </a:spcBef>
              <a:buAutoNum type="arabicPeriod"/>
            </a:pPr>
            <a:r>
              <a:rPr lang="en-GB" sz="1400" dirty="0">
                <a:solidFill>
                  <a:srgbClr val="AE2572"/>
                </a:solidFill>
                <a:latin typeface="Arial"/>
                <a:cs typeface="Arial"/>
              </a:rPr>
              <a:t>Have a look in your local area for any </a:t>
            </a:r>
            <a:r>
              <a:rPr lang="en-GB" sz="1400" b="1" dirty="0">
                <a:solidFill>
                  <a:srgbClr val="AE2572"/>
                </a:solidFill>
                <a:latin typeface="Arial"/>
                <a:cs typeface="Arial"/>
              </a:rPr>
              <a:t>parks or green spaces </a:t>
            </a:r>
            <a:r>
              <a:rPr lang="en-GB" sz="1400" dirty="0">
                <a:solidFill>
                  <a:srgbClr val="AE2572"/>
                </a:solidFill>
                <a:latin typeface="Arial"/>
                <a:cs typeface="Arial"/>
              </a:rPr>
              <a:t>you can go to. Some parks have a variety of activities you can do, such as football, mini golf, tennis and foot golf! Follow the QR codes for some suggestions.</a:t>
            </a:r>
          </a:p>
          <a:p>
            <a:pPr marL="355600" indent="-342900">
              <a:lnSpc>
                <a:spcPct val="100000"/>
              </a:lnSpc>
              <a:spcBef>
                <a:spcPts val="630"/>
              </a:spcBef>
              <a:buAutoNum type="arabicPeriod"/>
            </a:pPr>
            <a:r>
              <a:rPr lang="en-GB" sz="1400" dirty="0">
                <a:solidFill>
                  <a:srgbClr val="AE2572"/>
                </a:solidFill>
                <a:latin typeface="Arial"/>
                <a:cs typeface="Arial"/>
              </a:rPr>
              <a:t>Try a new outdoor activity, such as </a:t>
            </a:r>
            <a:r>
              <a:rPr lang="en-GB" sz="1400" b="1" dirty="0">
                <a:solidFill>
                  <a:srgbClr val="AE2572"/>
                </a:solidFill>
                <a:latin typeface="Arial"/>
                <a:cs typeface="Arial"/>
              </a:rPr>
              <a:t>disc golf</a:t>
            </a:r>
            <a:r>
              <a:rPr lang="en-GB" sz="1400" dirty="0">
                <a:solidFill>
                  <a:srgbClr val="AE2572"/>
                </a:solidFill>
                <a:latin typeface="Arial"/>
                <a:cs typeface="Arial"/>
              </a:rPr>
              <a:t>! There are disc golf courses available in Stratford (Gilly’s Disc Course) and Leamington (Quarry Park Disc Golf Course).</a:t>
            </a:r>
          </a:p>
          <a:p>
            <a:pPr marL="355600" indent="-342900">
              <a:lnSpc>
                <a:spcPct val="100000"/>
              </a:lnSpc>
              <a:spcBef>
                <a:spcPts val="630"/>
              </a:spcBef>
              <a:buAutoNum type="arabicPeriod"/>
            </a:pPr>
            <a:r>
              <a:rPr lang="en-GB" sz="1400" dirty="0">
                <a:solidFill>
                  <a:srgbClr val="AE2572"/>
                </a:solidFill>
                <a:latin typeface="Arial"/>
                <a:cs typeface="Arial"/>
              </a:rPr>
              <a:t>Follow the QR code below to the best </a:t>
            </a:r>
            <a:r>
              <a:rPr lang="en-GB" sz="1400" b="1" dirty="0">
                <a:solidFill>
                  <a:srgbClr val="AE2572"/>
                </a:solidFill>
                <a:latin typeface="Arial"/>
                <a:cs typeface="Arial"/>
              </a:rPr>
              <a:t>trails in Warwickshire</a:t>
            </a:r>
            <a:r>
              <a:rPr lang="en-GB" sz="1400" dirty="0">
                <a:solidFill>
                  <a:srgbClr val="AE2572"/>
                </a:solidFill>
                <a:latin typeface="Arial"/>
                <a:cs typeface="Arial"/>
              </a:rPr>
              <a:t>, where you can walk, mountain bike or climb outdoors with family and friends. There are plenty routes to choose from! </a:t>
            </a:r>
          </a:p>
          <a:p>
            <a:pPr marL="12700">
              <a:lnSpc>
                <a:spcPct val="100000"/>
              </a:lnSpc>
              <a:spcBef>
                <a:spcPts val="630"/>
              </a:spcBef>
            </a:pPr>
            <a:endParaRPr lang="en-GB" sz="1400" dirty="0">
              <a:solidFill>
                <a:srgbClr val="AE2572"/>
              </a:solidFill>
              <a:latin typeface="Arial"/>
              <a:cs typeface="Arial"/>
            </a:endParaRPr>
          </a:p>
          <a:p>
            <a:pPr marL="12700">
              <a:lnSpc>
                <a:spcPct val="100000"/>
              </a:lnSpc>
              <a:spcBef>
                <a:spcPts val="630"/>
              </a:spcBef>
            </a:pPr>
            <a:endParaRPr lang="en-GB" sz="1400" dirty="0">
              <a:solidFill>
                <a:srgbClr val="AE2572"/>
              </a:solidFill>
              <a:latin typeface="Arial"/>
              <a:cs typeface="Arial"/>
            </a:endParaRPr>
          </a:p>
        </p:txBody>
      </p:sp>
      <p:sp>
        <p:nvSpPr>
          <p:cNvPr id="3" name="object 3"/>
          <p:cNvSpPr txBox="1"/>
          <p:nvPr/>
        </p:nvSpPr>
        <p:spPr>
          <a:xfrm>
            <a:off x="510963" y="1178330"/>
            <a:ext cx="3168015" cy="281940"/>
          </a:xfrm>
          <a:prstGeom prst="rect">
            <a:avLst/>
          </a:prstGeom>
        </p:spPr>
        <p:txBody>
          <a:bodyPr vert="horz" wrap="square" lIns="0" tIns="16510" rIns="0" bIns="0" rtlCol="0">
            <a:spAutoFit/>
          </a:bodyPr>
          <a:lstStyle/>
          <a:p>
            <a:pPr marL="12700">
              <a:lnSpc>
                <a:spcPct val="100000"/>
              </a:lnSpc>
              <a:spcBef>
                <a:spcPts val="130"/>
              </a:spcBef>
            </a:pPr>
            <a:r>
              <a:rPr sz="1650" b="1" dirty="0">
                <a:solidFill>
                  <a:srgbClr val="20ABDF"/>
                </a:solidFill>
                <a:latin typeface="Arial"/>
                <a:cs typeface="Arial"/>
              </a:rPr>
              <a:t>Mental</a:t>
            </a:r>
            <a:r>
              <a:rPr sz="1650" b="1" spc="30" dirty="0">
                <a:solidFill>
                  <a:srgbClr val="20ABDF"/>
                </a:solidFill>
                <a:latin typeface="Arial"/>
                <a:cs typeface="Arial"/>
              </a:rPr>
              <a:t> </a:t>
            </a:r>
            <a:r>
              <a:rPr sz="1650" b="1" dirty="0">
                <a:solidFill>
                  <a:srgbClr val="20ABDF"/>
                </a:solidFill>
                <a:latin typeface="Arial"/>
                <a:cs typeface="Arial"/>
              </a:rPr>
              <a:t>Health</a:t>
            </a:r>
            <a:r>
              <a:rPr sz="1650" b="1" spc="35" dirty="0">
                <a:solidFill>
                  <a:srgbClr val="20ABDF"/>
                </a:solidFill>
                <a:latin typeface="Arial"/>
                <a:cs typeface="Arial"/>
              </a:rPr>
              <a:t> </a:t>
            </a:r>
            <a:r>
              <a:rPr sz="1650" b="1" dirty="0">
                <a:solidFill>
                  <a:srgbClr val="20ABDF"/>
                </a:solidFill>
                <a:latin typeface="Arial"/>
                <a:cs typeface="Arial"/>
              </a:rPr>
              <a:t>in</a:t>
            </a:r>
            <a:r>
              <a:rPr sz="1650" b="1" spc="30" dirty="0">
                <a:solidFill>
                  <a:srgbClr val="20ABDF"/>
                </a:solidFill>
                <a:latin typeface="Arial"/>
                <a:cs typeface="Arial"/>
              </a:rPr>
              <a:t> </a:t>
            </a:r>
            <a:r>
              <a:rPr sz="1650" b="1" dirty="0">
                <a:solidFill>
                  <a:srgbClr val="20ABDF"/>
                </a:solidFill>
                <a:latin typeface="Arial"/>
                <a:cs typeface="Arial"/>
              </a:rPr>
              <a:t>Schools</a:t>
            </a:r>
            <a:r>
              <a:rPr sz="1650" b="1" spc="35" dirty="0">
                <a:solidFill>
                  <a:srgbClr val="20ABDF"/>
                </a:solidFill>
                <a:latin typeface="Arial"/>
                <a:cs typeface="Arial"/>
              </a:rPr>
              <a:t> </a:t>
            </a:r>
            <a:r>
              <a:rPr sz="1650" b="1" spc="-20" dirty="0">
                <a:solidFill>
                  <a:srgbClr val="20ABDF"/>
                </a:solidFill>
                <a:latin typeface="Arial"/>
                <a:cs typeface="Arial"/>
              </a:rPr>
              <a:t>Team</a:t>
            </a:r>
            <a:endParaRPr sz="1650">
              <a:latin typeface="Arial"/>
              <a:cs typeface="Arial"/>
            </a:endParaRPr>
          </a:p>
        </p:txBody>
      </p:sp>
      <p:sp>
        <p:nvSpPr>
          <p:cNvPr id="4" name="object 4"/>
          <p:cNvSpPr txBox="1">
            <a:spLocks noGrp="1"/>
          </p:cNvSpPr>
          <p:nvPr>
            <p:ph type="title"/>
          </p:nvPr>
        </p:nvSpPr>
        <p:spPr>
          <a:xfrm>
            <a:off x="510963" y="1424241"/>
            <a:ext cx="3169920" cy="466725"/>
          </a:xfrm>
          <a:prstGeom prst="rect">
            <a:avLst/>
          </a:prstGeom>
        </p:spPr>
        <p:txBody>
          <a:bodyPr vert="horz" wrap="square" lIns="0" tIns="11430" rIns="0" bIns="0" rtlCol="0">
            <a:spAutoFit/>
          </a:bodyPr>
          <a:lstStyle/>
          <a:p>
            <a:pPr marL="12700">
              <a:lnSpc>
                <a:spcPct val="100000"/>
              </a:lnSpc>
              <a:spcBef>
                <a:spcPts val="90"/>
              </a:spcBef>
            </a:pPr>
            <a:r>
              <a:rPr dirty="0"/>
              <a:t>Tips</a:t>
            </a:r>
            <a:r>
              <a:rPr spc="-75" dirty="0"/>
              <a:t> </a:t>
            </a:r>
            <a:r>
              <a:rPr dirty="0"/>
              <a:t>For</a:t>
            </a:r>
            <a:r>
              <a:rPr spc="-70" dirty="0"/>
              <a:t> </a:t>
            </a:r>
            <a:r>
              <a:rPr spc="-10" dirty="0"/>
              <a:t>Wellness</a:t>
            </a:r>
          </a:p>
        </p:txBody>
      </p:sp>
      <p:sp>
        <p:nvSpPr>
          <p:cNvPr id="5" name="object 5"/>
          <p:cNvSpPr txBox="1"/>
          <p:nvPr/>
        </p:nvSpPr>
        <p:spPr>
          <a:xfrm>
            <a:off x="510962" y="1867405"/>
            <a:ext cx="6467687" cy="2498120"/>
          </a:xfrm>
          <a:prstGeom prst="rect">
            <a:avLst/>
          </a:prstGeom>
        </p:spPr>
        <p:txBody>
          <a:bodyPr vert="horz" wrap="square" lIns="0" tIns="251460" rIns="0" bIns="0" rtlCol="0">
            <a:spAutoFit/>
          </a:bodyPr>
          <a:lstStyle/>
          <a:p>
            <a:pPr marL="12700">
              <a:lnSpc>
                <a:spcPct val="100000"/>
              </a:lnSpc>
              <a:spcBef>
                <a:spcPts val="1980"/>
              </a:spcBef>
            </a:pPr>
            <a:r>
              <a:rPr lang="en-GB" sz="2850" b="1" dirty="0">
                <a:solidFill>
                  <a:srgbClr val="AE2572"/>
                </a:solidFill>
                <a:latin typeface="Arial"/>
                <a:cs typeface="Arial"/>
              </a:rPr>
              <a:t>Get outdoors</a:t>
            </a:r>
          </a:p>
          <a:p>
            <a:pPr marL="12700">
              <a:lnSpc>
                <a:spcPct val="100000"/>
              </a:lnSpc>
              <a:spcBef>
                <a:spcPts val="1980"/>
              </a:spcBef>
            </a:pPr>
            <a:r>
              <a:rPr lang="en-GB" sz="1200" dirty="0">
                <a:latin typeface="Arial"/>
                <a:cs typeface="Arial"/>
              </a:rPr>
              <a:t>Being outside can help decrease your anxiety levels, as well as lessen stress and feelings of anger. Exercise can also help with this and it's even better when you're outside!</a:t>
            </a:r>
          </a:p>
          <a:p>
            <a:pPr marL="12700">
              <a:lnSpc>
                <a:spcPct val="100000"/>
              </a:lnSpc>
              <a:spcBef>
                <a:spcPts val="1980"/>
              </a:spcBef>
            </a:pPr>
            <a:r>
              <a:rPr lang="en-GB" sz="1200" dirty="0">
                <a:latin typeface="Arial"/>
                <a:cs typeface="Arial"/>
              </a:rPr>
              <a:t>Regular access to green spaces has been linked to lower risks of depression and improved concentration and attention. Cycling and walking both release our 'feel-good' hormones known as endorphins. These hormones help to relax your mind and make you feel happier. This boosts your mood and reduces your feelings of anxiety. Research shows that those who regularly cycle also have a significantly lower risk of feeling stressed!</a:t>
            </a:r>
          </a:p>
        </p:txBody>
      </p:sp>
      <p:sp>
        <p:nvSpPr>
          <p:cNvPr id="6" name="object 6"/>
          <p:cNvSpPr txBox="1"/>
          <p:nvPr/>
        </p:nvSpPr>
        <p:spPr>
          <a:xfrm>
            <a:off x="297809" y="8629890"/>
            <a:ext cx="6911975" cy="1895475"/>
          </a:xfrm>
          <a:prstGeom prst="rect">
            <a:avLst/>
          </a:prstGeom>
        </p:spPr>
        <p:txBody>
          <a:bodyPr vert="horz" wrap="square" lIns="0" tIns="5080" rIns="0" bIns="0" rtlCol="0">
            <a:spAutoFit/>
          </a:bodyPr>
          <a:lstStyle/>
          <a:p>
            <a:pPr marL="12065" marR="5080" algn="ctr">
              <a:lnSpc>
                <a:spcPct val="104200"/>
              </a:lnSpc>
              <a:spcBef>
                <a:spcPts val="40"/>
              </a:spcBef>
            </a:pPr>
            <a:r>
              <a:rPr sz="1200" dirty="0">
                <a:latin typeface="Arial"/>
                <a:cs typeface="Arial"/>
              </a:rPr>
              <a:t>#ThanksKids</a:t>
            </a:r>
            <a:r>
              <a:rPr sz="1200" spc="-30" dirty="0">
                <a:latin typeface="Arial"/>
                <a:cs typeface="Arial"/>
              </a:rPr>
              <a:t> </a:t>
            </a:r>
            <a:r>
              <a:rPr sz="1200" dirty="0">
                <a:latin typeface="Arial"/>
                <a:cs typeface="Arial"/>
              </a:rPr>
              <a:t>recognises</a:t>
            </a:r>
            <a:r>
              <a:rPr sz="1200" spc="-25" dirty="0">
                <a:latin typeface="Arial"/>
                <a:cs typeface="Arial"/>
              </a:rPr>
              <a:t> </a:t>
            </a:r>
            <a:r>
              <a:rPr sz="1200" dirty="0">
                <a:latin typeface="Arial"/>
                <a:cs typeface="Arial"/>
              </a:rPr>
              <a:t>the</a:t>
            </a:r>
            <a:r>
              <a:rPr sz="1200" spc="-25" dirty="0">
                <a:latin typeface="Arial"/>
                <a:cs typeface="Arial"/>
              </a:rPr>
              <a:t> </a:t>
            </a:r>
            <a:r>
              <a:rPr sz="1200" dirty="0">
                <a:latin typeface="Arial"/>
                <a:cs typeface="Arial"/>
              </a:rPr>
              <a:t>efforts</a:t>
            </a:r>
            <a:r>
              <a:rPr sz="1200" spc="-25" dirty="0">
                <a:latin typeface="Arial"/>
                <a:cs typeface="Arial"/>
              </a:rPr>
              <a:t> </a:t>
            </a:r>
            <a:r>
              <a:rPr sz="1200" dirty="0">
                <a:latin typeface="Arial"/>
                <a:cs typeface="Arial"/>
              </a:rPr>
              <a:t>and</a:t>
            </a:r>
            <a:r>
              <a:rPr sz="1200" spc="-25" dirty="0">
                <a:latin typeface="Arial"/>
                <a:cs typeface="Arial"/>
              </a:rPr>
              <a:t> </a:t>
            </a:r>
            <a:r>
              <a:rPr sz="1200" dirty="0">
                <a:latin typeface="Arial"/>
                <a:cs typeface="Arial"/>
              </a:rPr>
              <a:t>kindness</a:t>
            </a:r>
            <a:r>
              <a:rPr sz="1200" spc="-25" dirty="0">
                <a:latin typeface="Arial"/>
                <a:cs typeface="Arial"/>
              </a:rPr>
              <a:t> </a:t>
            </a:r>
            <a:r>
              <a:rPr sz="1200" dirty="0">
                <a:latin typeface="Arial"/>
                <a:cs typeface="Arial"/>
              </a:rPr>
              <a:t>of</a:t>
            </a:r>
            <a:r>
              <a:rPr sz="1200" spc="-25" dirty="0">
                <a:latin typeface="Arial"/>
                <a:cs typeface="Arial"/>
              </a:rPr>
              <a:t> </a:t>
            </a:r>
            <a:r>
              <a:rPr sz="1200" dirty="0">
                <a:latin typeface="Arial"/>
                <a:cs typeface="Arial"/>
              </a:rPr>
              <a:t>children</a:t>
            </a:r>
            <a:r>
              <a:rPr sz="1200" spc="-25" dirty="0">
                <a:latin typeface="Arial"/>
                <a:cs typeface="Arial"/>
              </a:rPr>
              <a:t> </a:t>
            </a:r>
            <a:r>
              <a:rPr sz="1200" dirty="0">
                <a:latin typeface="Arial"/>
                <a:cs typeface="Arial"/>
              </a:rPr>
              <a:t>and</a:t>
            </a:r>
            <a:r>
              <a:rPr sz="1200" spc="-25" dirty="0">
                <a:latin typeface="Arial"/>
                <a:cs typeface="Arial"/>
              </a:rPr>
              <a:t> </a:t>
            </a:r>
            <a:r>
              <a:rPr sz="1200" dirty="0">
                <a:latin typeface="Arial"/>
                <a:cs typeface="Arial"/>
              </a:rPr>
              <a:t>young</a:t>
            </a:r>
            <a:r>
              <a:rPr sz="1200" spc="-30" dirty="0">
                <a:latin typeface="Arial"/>
                <a:cs typeface="Arial"/>
              </a:rPr>
              <a:t> </a:t>
            </a:r>
            <a:r>
              <a:rPr sz="1200" dirty="0">
                <a:latin typeface="Arial"/>
                <a:cs typeface="Arial"/>
              </a:rPr>
              <a:t>people,</a:t>
            </a:r>
            <a:r>
              <a:rPr sz="1200" spc="-25" dirty="0">
                <a:latin typeface="Arial"/>
                <a:cs typeface="Arial"/>
              </a:rPr>
              <a:t> </a:t>
            </a:r>
            <a:r>
              <a:rPr sz="1200" dirty="0">
                <a:latin typeface="Arial"/>
                <a:cs typeface="Arial"/>
              </a:rPr>
              <a:t>and</a:t>
            </a:r>
            <a:r>
              <a:rPr sz="1200" spc="-25" dirty="0">
                <a:latin typeface="Arial"/>
                <a:cs typeface="Arial"/>
              </a:rPr>
              <a:t> </a:t>
            </a:r>
            <a:r>
              <a:rPr sz="1200" dirty="0">
                <a:latin typeface="Arial"/>
                <a:cs typeface="Arial"/>
              </a:rPr>
              <a:t>thanks</a:t>
            </a:r>
            <a:r>
              <a:rPr sz="1200" spc="-25" dirty="0">
                <a:latin typeface="Arial"/>
                <a:cs typeface="Arial"/>
              </a:rPr>
              <a:t> </a:t>
            </a:r>
            <a:r>
              <a:rPr sz="1200" dirty="0">
                <a:latin typeface="Arial"/>
                <a:cs typeface="Arial"/>
              </a:rPr>
              <a:t>them</a:t>
            </a:r>
            <a:r>
              <a:rPr sz="1200" spc="-30" dirty="0">
                <a:latin typeface="Arial"/>
                <a:cs typeface="Arial"/>
              </a:rPr>
              <a:t> </a:t>
            </a:r>
            <a:r>
              <a:rPr sz="1200" spc="-20" dirty="0">
                <a:latin typeface="Arial"/>
                <a:cs typeface="Arial"/>
              </a:rPr>
              <a:t>with </a:t>
            </a:r>
            <a:r>
              <a:rPr sz="1200" dirty="0">
                <a:latin typeface="Arial"/>
                <a:cs typeface="Arial"/>
              </a:rPr>
              <a:t>personalised</a:t>
            </a:r>
            <a:r>
              <a:rPr sz="1200" spc="-30" dirty="0">
                <a:latin typeface="Arial"/>
                <a:cs typeface="Arial"/>
              </a:rPr>
              <a:t> </a:t>
            </a:r>
            <a:r>
              <a:rPr sz="1200" dirty="0">
                <a:latin typeface="Arial"/>
                <a:cs typeface="Arial"/>
              </a:rPr>
              <a:t>#NHSStars</a:t>
            </a:r>
            <a:r>
              <a:rPr sz="1200" spc="-35" dirty="0">
                <a:latin typeface="Arial"/>
                <a:cs typeface="Arial"/>
              </a:rPr>
              <a:t> </a:t>
            </a:r>
            <a:r>
              <a:rPr sz="1200" dirty="0">
                <a:latin typeface="Arial"/>
                <a:cs typeface="Arial"/>
              </a:rPr>
              <a:t>certificates.</a:t>
            </a:r>
            <a:r>
              <a:rPr sz="1200" spc="-30" dirty="0">
                <a:latin typeface="Arial"/>
                <a:cs typeface="Arial"/>
              </a:rPr>
              <a:t> </a:t>
            </a:r>
            <a:r>
              <a:rPr sz="1200" dirty="0">
                <a:latin typeface="Arial"/>
                <a:cs typeface="Arial"/>
              </a:rPr>
              <a:t>If</a:t>
            </a:r>
            <a:r>
              <a:rPr sz="1200" spc="-25" dirty="0">
                <a:latin typeface="Arial"/>
                <a:cs typeface="Arial"/>
              </a:rPr>
              <a:t> </a:t>
            </a:r>
            <a:r>
              <a:rPr sz="1200" dirty="0">
                <a:latin typeface="Arial"/>
                <a:cs typeface="Arial"/>
              </a:rPr>
              <a:t>you</a:t>
            </a:r>
            <a:r>
              <a:rPr sz="1200" spc="-30" dirty="0">
                <a:latin typeface="Arial"/>
                <a:cs typeface="Arial"/>
              </a:rPr>
              <a:t> </a:t>
            </a:r>
            <a:r>
              <a:rPr sz="1200" dirty="0">
                <a:latin typeface="Arial"/>
                <a:cs typeface="Arial"/>
              </a:rPr>
              <a:t>know</a:t>
            </a:r>
            <a:r>
              <a:rPr sz="1200" spc="-30" dirty="0">
                <a:latin typeface="Arial"/>
                <a:cs typeface="Arial"/>
              </a:rPr>
              <a:t> </a:t>
            </a:r>
            <a:r>
              <a:rPr sz="1200" dirty="0">
                <a:latin typeface="Arial"/>
                <a:cs typeface="Arial"/>
              </a:rPr>
              <a:t>a</a:t>
            </a:r>
            <a:r>
              <a:rPr sz="1200" spc="-30" dirty="0">
                <a:latin typeface="Arial"/>
                <a:cs typeface="Arial"/>
              </a:rPr>
              <a:t> </a:t>
            </a:r>
            <a:r>
              <a:rPr sz="1200" dirty="0">
                <a:latin typeface="Arial"/>
                <a:cs typeface="Arial"/>
              </a:rPr>
              <a:t>child</a:t>
            </a:r>
            <a:r>
              <a:rPr sz="1200" spc="-25" dirty="0">
                <a:latin typeface="Arial"/>
                <a:cs typeface="Arial"/>
              </a:rPr>
              <a:t> </a:t>
            </a:r>
            <a:r>
              <a:rPr sz="1200" dirty="0">
                <a:latin typeface="Arial"/>
                <a:cs typeface="Arial"/>
              </a:rPr>
              <a:t>or</a:t>
            </a:r>
            <a:r>
              <a:rPr sz="1200" spc="-35" dirty="0">
                <a:latin typeface="Arial"/>
                <a:cs typeface="Arial"/>
              </a:rPr>
              <a:t> </a:t>
            </a:r>
            <a:r>
              <a:rPr sz="1200" dirty="0">
                <a:latin typeface="Arial"/>
                <a:cs typeface="Arial"/>
              </a:rPr>
              <a:t>young</a:t>
            </a:r>
            <a:r>
              <a:rPr sz="1200" spc="-30" dirty="0">
                <a:latin typeface="Arial"/>
                <a:cs typeface="Arial"/>
              </a:rPr>
              <a:t> </a:t>
            </a:r>
            <a:r>
              <a:rPr sz="1200" dirty="0">
                <a:latin typeface="Arial"/>
                <a:cs typeface="Arial"/>
              </a:rPr>
              <a:t>person</a:t>
            </a:r>
            <a:r>
              <a:rPr sz="1200" spc="-25" dirty="0">
                <a:latin typeface="Arial"/>
                <a:cs typeface="Arial"/>
              </a:rPr>
              <a:t> </a:t>
            </a:r>
            <a:r>
              <a:rPr sz="1200" dirty="0">
                <a:latin typeface="Arial"/>
                <a:cs typeface="Arial"/>
              </a:rPr>
              <a:t>that</a:t>
            </a:r>
            <a:r>
              <a:rPr sz="1200" spc="-30" dirty="0">
                <a:latin typeface="Arial"/>
                <a:cs typeface="Arial"/>
              </a:rPr>
              <a:t> </a:t>
            </a:r>
            <a:r>
              <a:rPr sz="1200" dirty="0">
                <a:latin typeface="Arial"/>
                <a:cs typeface="Arial"/>
              </a:rPr>
              <a:t>deserves</a:t>
            </a:r>
            <a:r>
              <a:rPr sz="1200" spc="-30" dirty="0">
                <a:latin typeface="Arial"/>
                <a:cs typeface="Arial"/>
              </a:rPr>
              <a:t> </a:t>
            </a:r>
            <a:r>
              <a:rPr sz="1200" dirty="0">
                <a:latin typeface="Arial"/>
                <a:cs typeface="Arial"/>
              </a:rPr>
              <a:t>recogniti</a:t>
            </a:r>
            <a:r>
              <a:rPr sz="1200" dirty="0">
                <a:latin typeface="Arial"/>
                <a:cs typeface="Arial"/>
                <a:hlinkClick r:id="rId3"/>
              </a:rPr>
              <a:t>on</a:t>
            </a:r>
            <a:r>
              <a:rPr sz="1200" spc="-30" dirty="0">
                <a:latin typeface="Arial"/>
                <a:cs typeface="Arial"/>
                <a:hlinkClick r:id="rId3"/>
              </a:rPr>
              <a:t> </a:t>
            </a:r>
            <a:r>
              <a:rPr sz="1200" spc="-25" dirty="0">
                <a:latin typeface="Arial"/>
                <a:cs typeface="Arial"/>
                <a:hlinkClick r:id="rId3"/>
              </a:rPr>
              <a:t>for</a:t>
            </a:r>
            <a:r>
              <a:rPr sz="1200" spc="-25" dirty="0">
                <a:latin typeface="Arial"/>
                <a:cs typeface="Arial"/>
              </a:rPr>
              <a:t> </a:t>
            </a:r>
            <a:r>
              <a:rPr sz="1200" dirty="0">
                <a:latin typeface="Arial"/>
                <a:cs typeface="Arial"/>
                <a:hlinkClick r:id="rId3"/>
              </a:rPr>
              <a:t>going</a:t>
            </a:r>
            <a:r>
              <a:rPr sz="1200" spc="-30" dirty="0">
                <a:latin typeface="Arial"/>
                <a:cs typeface="Arial"/>
                <a:hlinkClick r:id="rId3"/>
              </a:rPr>
              <a:t> </a:t>
            </a:r>
            <a:r>
              <a:rPr sz="1200" dirty="0">
                <a:latin typeface="Arial"/>
                <a:cs typeface="Arial"/>
                <a:hlinkClick r:id="rId3"/>
              </a:rPr>
              <a:t>above</a:t>
            </a:r>
            <a:r>
              <a:rPr sz="1200" spc="-30" dirty="0">
                <a:latin typeface="Arial"/>
                <a:cs typeface="Arial"/>
                <a:hlinkClick r:id="rId3"/>
              </a:rPr>
              <a:t> </a:t>
            </a:r>
            <a:r>
              <a:rPr sz="1200" dirty="0">
                <a:latin typeface="Arial"/>
                <a:cs typeface="Arial"/>
                <a:hlinkClick r:id="rId3"/>
              </a:rPr>
              <a:t>and</a:t>
            </a:r>
            <a:r>
              <a:rPr sz="1200" spc="-25" dirty="0">
                <a:latin typeface="Arial"/>
                <a:cs typeface="Arial"/>
                <a:hlinkClick r:id="rId3"/>
              </a:rPr>
              <a:t> </a:t>
            </a:r>
            <a:r>
              <a:rPr sz="1200" dirty="0">
                <a:latin typeface="Arial"/>
                <a:cs typeface="Arial"/>
                <a:hlinkClick r:id="rId3"/>
              </a:rPr>
              <a:t>beyond,</a:t>
            </a:r>
            <a:r>
              <a:rPr sz="1200" spc="-30" dirty="0">
                <a:latin typeface="Arial"/>
                <a:cs typeface="Arial"/>
                <a:hlinkClick r:id="rId3"/>
              </a:rPr>
              <a:t> </a:t>
            </a:r>
            <a:r>
              <a:rPr sz="1200" dirty="0">
                <a:latin typeface="Arial"/>
                <a:cs typeface="Arial"/>
                <a:hlinkClick r:id="rId3"/>
              </a:rPr>
              <a:t>do</a:t>
            </a:r>
            <a:r>
              <a:rPr sz="1200" dirty="0">
                <a:latin typeface="Arial"/>
                <a:cs typeface="Arial"/>
              </a:rPr>
              <a:t>n't</a:t>
            </a:r>
            <a:r>
              <a:rPr sz="1200" spc="-25" dirty="0">
                <a:latin typeface="Arial"/>
                <a:cs typeface="Arial"/>
              </a:rPr>
              <a:t> </a:t>
            </a:r>
            <a:r>
              <a:rPr sz="1200" dirty="0">
                <a:latin typeface="Arial"/>
                <a:cs typeface="Arial"/>
              </a:rPr>
              <a:t>wait,</a:t>
            </a:r>
            <a:r>
              <a:rPr sz="1200" spc="-30" dirty="0">
                <a:latin typeface="Arial"/>
                <a:cs typeface="Arial"/>
              </a:rPr>
              <a:t> </a:t>
            </a:r>
            <a:r>
              <a:rPr sz="1200" dirty="0">
                <a:latin typeface="Arial"/>
                <a:cs typeface="Arial"/>
              </a:rPr>
              <a:t>nominate!</a:t>
            </a:r>
            <a:r>
              <a:rPr sz="1200" spc="-25" dirty="0">
                <a:latin typeface="Arial"/>
                <a:cs typeface="Arial"/>
              </a:rPr>
              <a:t> </a:t>
            </a:r>
            <a:r>
              <a:rPr sz="1200" b="1" spc="-10" dirty="0">
                <a:latin typeface="Arial"/>
                <a:cs typeface="Arial"/>
                <a:hlinkClick r:id="rId3"/>
              </a:rPr>
              <a:t>thankskids@covwarkpt.nhs.uk</a:t>
            </a:r>
            <a:r>
              <a:rPr sz="1200" b="1" spc="-10" dirty="0">
                <a:latin typeface="Arial"/>
                <a:cs typeface="Arial"/>
              </a:rPr>
              <a:t>.</a:t>
            </a:r>
            <a:endParaRPr sz="1200" dirty="0">
              <a:latin typeface="Arial"/>
              <a:cs typeface="Arial"/>
            </a:endParaRPr>
          </a:p>
          <a:p>
            <a:pPr>
              <a:lnSpc>
                <a:spcPct val="100000"/>
              </a:lnSpc>
            </a:pPr>
            <a:endParaRPr sz="1200" dirty="0">
              <a:latin typeface="Arial"/>
              <a:cs typeface="Arial"/>
            </a:endParaRPr>
          </a:p>
          <a:p>
            <a:pPr>
              <a:lnSpc>
                <a:spcPct val="100000"/>
              </a:lnSpc>
              <a:spcBef>
                <a:spcPts val="30"/>
              </a:spcBef>
            </a:pPr>
            <a:endParaRPr sz="1600" dirty="0">
              <a:latin typeface="Arial"/>
              <a:cs typeface="Arial"/>
            </a:endParaRPr>
          </a:p>
          <a:p>
            <a:pPr marL="1028700" marR="1031240" algn="ctr">
              <a:lnSpc>
                <a:spcPct val="109400"/>
              </a:lnSpc>
            </a:pPr>
            <a:r>
              <a:rPr sz="1200" b="1" dirty="0">
                <a:latin typeface="Arial"/>
                <a:cs typeface="Arial"/>
              </a:rPr>
              <a:t>MHST</a:t>
            </a:r>
            <a:r>
              <a:rPr sz="1200" b="1" spc="-15" dirty="0">
                <a:latin typeface="Arial"/>
                <a:cs typeface="Arial"/>
              </a:rPr>
              <a:t> </a:t>
            </a:r>
            <a:r>
              <a:rPr sz="1200" b="1" dirty="0">
                <a:latin typeface="Arial"/>
                <a:cs typeface="Arial"/>
              </a:rPr>
              <a:t>are</a:t>
            </a:r>
            <a:r>
              <a:rPr sz="1200" b="1" spc="-15" dirty="0">
                <a:latin typeface="Arial"/>
                <a:cs typeface="Arial"/>
              </a:rPr>
              <a:t> </a:t>
            </a:r>
            <a:r>
              <a:rPr sz="1200" b="1" dirty="0">
                <a:latin typeface="Arial"/>
                <a:cs typeface="Arial"/>
              </a:rPr>
              <a:t>available</a:t>
            </a:r>
            <a:r>
              <a:rPr sz="1200" b="1" spc="-10" dirty="0">
                <a:latin typeface="Arial"/>
                <a:cs typeface="Arial"/>
              </a:rPr>
              <a:t> </a:t>
            </a:r>
            <a:r>
              <a:rPr sz="1200" b="1" dirty="0">
                <a:latin typeface="Arial"/>
                <a:cs typeface="Arial"/>
              </a:rPr>
              <a:t>to</a:t>
            </a:r>
            <a:r>
              <a:rPr sz="1200" b="1" spc="-15" dirty="0">
                <a:latin typeface="Arial"/>
                <a:cs typeface="Arial"/>
              </a:rPr>
              <a:t> </a:t>
            </a:r>
            <a:r>
              <a:rPr sz="1200" b="1" dirty="0">
                <a:latin typeface="Arial"/>
                <a:cs typeface="Arial"/>
              </a:rPr>
              <a:t>support</a:t>
            </a:r>
            <a:r>
              <a:rPr sz="1200" b="1" spc="-15" dirty="0">
                <a:latin typeface="Arial"/>
                <a:cs typeface="Arial"/>
              </a:rPr>
              <a:t> </a:t>
            </a:r>
            <a:r>
              <a:rPr sz="1200" b="1" dirty="0">
                <a:latin typeface="Arial"/>
                <a:cs typeface="Arial"/>
              </a:rPr>
              <a:t>you</a:t>
            </a:r>
            <a:r>
              <a:rPr sz="1200" b="1" spc="-15" dirty="0">
                <a:latin typeface="Arial"/>
                <a:cs typeface="Arial"/>
              </a:rPr>
              <a:t> </a:t>
            </a:r>
            <a:r>
              <a:rPr sz="1200" b="1" dirty="0">
                <a:latin typeface="Arial"/>
                <a:cs typeface="Arial"/>
              </a:rPr>
              <a:t>and</a:t>
            </a:r>
            <a:r>
              <a:rPr sz="1200" b="1" spc="-15" dirty="0">
                <a:latin typeface="Arial"/>
                <a:cs typeface="Arial"/>
              </a:rPr>
              <a:t> </a:t>
            </a:r>
            <a:r>
              <a:rPr sz="1200" b="1" dirty="0">
                <a:latin typeface="Arial"/>
                <a:cs typeface="Arial"/>
              </a:rPr>
              <a:t>your</a:t>
            </a:r>
            <a:r>
              <a:rPr sz="1200" b="1" spc="-10" dirty="0">
                <a:latin typeface="Arial"/>
                <a:cs typeface="Arial"/>
              </a:rPr>
              <a:t> </a:t>
            </a:r>
            <a:r>
              <a:rPr sz="1200" b="1" dirty="0">
                <a:latin typeface="Arial"/>
                <a:cs typeface="Arial"/>
              </a:rPr>
              <a:t>school</a:t>
            </a:r>
            <a:r>
              <a:rPr sz="1200" b="1" spc="-15" dirty="0">
                <a:latin typeface="Arial"/>
                <a:cs typeface="Arial"/>
              </a:rPr>
              <a:t> </a:t>
            </a:r>
            <a:r>
              <a:rPr sz="1200" b="1" dirty="0">
                <a:latin typeface="Arial"/>
                <a:cs typeface="Arial"/>
              </a:rPr>
              <a:t>throughout</a:t>
            </a:r>
            <a:r>
              <a:rPr sz="1200" b="1" spc="-15" dirty="0">
                <a:latin typeface="Arial"/>
                <a:cs typeface="Arial"/>
              </a:rPr>
              <a:t> </a:t>
            </a:r>
            <a:r>
              <a:rPr sz="1200" b="1" spc="-25" dirty="0">
                <a:latin typeface="Arial"/>
                <a:cs typeface="Arial"/>
              </a:rPr>
              <a:t>the </a:t>
            </a:r>
            <a:r>
              <a:rPr sz="1200" b="1" dirty="0">
                <a:latin typeface="Arial"/>
                <a:cs typeface="Arial"/>
              </a:rPr>
              <a:t>school</a:t>
            </a:r>
            <a:r>
              <a:rPr sz="1200" b="1" spc="-15" dirty="0">
                <a:latin typeface="Arial"/>
                <a:cs typeface="Arial"/>
              </a:rPr>
              <a:t> </a:t>
            </a:r>
            <a:r>
              <a:rPr sz="1200" b="1" dirty="0">
                <a:latin typeface="Arial"/>
                <a:cs typeface="Arial"/>
              </a:rPr>
              <a:t>year</a:t>
            </a:r>
            <a:r>
              <a:rPr sz="1200" b="1" spc="-15" dirty="0">
                <a:latin typeface="Arial"/>
                <a:cs typeface="Arial"/>
              </a:rPr>
              <a:t> </a:t>
            </a:r>
            <a:r>
              <a:rPr sz="1200" b="1" dirty="0">
                <a:latin typeface="Arial"/>
                <a:cs typeface="Arial"/>
              </a:rPr>
              <a:t>including</a:t>
            </a:r>
            <a:r>
              <a:rPr sz="1200" b="1" spc="-15" dirty="0">
                <a:latin typeface="Arial"/>
                <a:cs typeface="Arial"/>
              </a:rPr>
              <a:t> </a:t>
            </a:r>
            <a:r>
              <a:rPr sz="1200" b="1" dirty="0">
                <a:latin typeface="Arial"/>
                <a:cs typeface="Arial"/>
              </a:rPr>
              <a:t>term</a:t>
            </a:r>
            <a:r>
              <a:rPr sz="1200" b="1" spc="-15" dirty="0">
                <a:latin typeface="Arial"/>
                <a:cs typeface="Arial"/>
              </a:rPr>
              <a:t> </a:t>
            </a:r>
            <a:r>
              <a:rPr sz="1200" b="1" dirty="0">
                <a:latin typeface="Arial"/>
                <a:cs typeface="Arial"/>
              </a:rPr>
              <a:t>time</a:t>
            </a:r>
            <a:r>
              <a:rPr sz="1200" b="1" spc="-15" dirty="0">
                <a:latin typeface="Arial"/>
                <a:cs typeface="Arial"/>
              </a:rPr>
              <a:t> </a:t>
            </a:r>
            <a:r>
              <a:rPr sz="1200" b="1" dirty="0">
                <a:latin typeface="Arial"/>
                <a:cs typeface="Arial"/>
              </a:rPr>
              <a:t>and</a:t>
            </a:r>
            <a:r>
              <a:rPr sz="1200" b="1" spc="-15" dirty="0">
                <a:latin typeface="Arial"/>
                <a:cs typeface="Arial"/>
              </a:rPr>
              <a:t> </a:t>
            </a:r>
            <a:r>
              <a:rPr sz="1200" b="1" dirty="0">
                <a:latin typeface="Arial"/>
                <a:cs typeface="Arial"/>
              </a:rPr>
              <a:t>school</a:t>
            </a:r>
            <a:r>
              <a:rPr sz="1200" b="1" spc="-15" dirty="0">
                <a:latin typeface="Arial"/>
                <a:cs typeface="Arial"/>
              </a:rPr>
              <a:t> </a:t>
            </a:r>
            <a:r>
              <a:rPr sz="1200" b="1" spc="-10" dirty="0">
                <a:latin typeface="Arial"/>
                <a:cs typeface="Arial"/>
              </a:rPr>
              <a:t>holidays.</a:t>
            </a:r>
            <a:endParaRPr sz="1200" dirty="0">
              <a:latin typeface="Arial"/>
              <a:cs typeface="Arial"/>
            </a:endParaRPr>
          </a:p>
          <a:p>
            <a:pPr marL="1543685" marR="1588770" algn="ctr">
              <a:lnSpc>
                <a:spcPct val="114599"/>
              </a:lnSpc>
              <a:spcBef>
                <a:spcPts val="580"/>
              </a:spcBef>
            </a:pPr>
            <a:r>
              <a:rPr sz="1200" b="1" dirty="0">
                <a:latin typeface="Arial"/>
                <a:cs typeface="Arial"/>
              </a:rPr>
              <a:t>Please</a:t>
            </a:r>
            <a:r>
              <a:rPr sz="1200" b="1" spc="-25" dirty="0">
                <a:latin typeface="Arial"/>
                <a:cs typeface="Arial"/>
              </a:rPr>
              <a:t> </a:t>
            </a:r>
            <a:r>
              <a:rPr sz="1200" b="1" dirty="0">
                <a:latin typeface="Arial"/>
                <a:cs typeface="Arial"/>
              </a:rPr>
              <a:t>contact</a:t>
            </a:r>
            <a:r>
              <a:rPr sz="1200" b="1" spc="-25" dirty="0">
                <a:latin typeface="Arial"/>
                <a:cs typeface="Arial"/>
              </a:rPr>
              <a:t> </a:t>
            </a:r>
            <a:r>
              <a:rPr sz="1200" b="1" dirty="0">
                <a:latin typeface="Arial"/>
                <a:cs typeface="Arial"/>
              </a:rPr>
              <a:t>your</a:t>
            </a:r>
            <a:r>
              <a:rPr sz="1200" b="1" spc="-20" dirty="0">
                <a:latin typeface="Arial"/>
                <a:cs typeface="Arial"/>
              </a:rPr>
              <a:t> </a:t>
            </a:r>
            <a:r>
              <a:rPr sz="1200" b="1" dirty="0">
                <a:latin typeface="Arial"/>
                <a:cs typeface="Arial"/>
              </a:rPr>
              <a:t>school's</a:t>
            </a:r>
            <a:r>
              <a:rPr sz="1200" b="1" spc="-20" dirty="0">
                <a:latin typeface="Arial"/>
                <a:cs typeface="Arial"/>
              </a:rPr>
              <a:t> </a:t>
            </a:r>
            <a:r>
              <a:rPr sz="1200" b="1" dirty="0">
                <a:latin typeface="Arial"/>
                <a:cs typeface="Arial"/>
              </a:rPr>
              <a:t>Mental</a:t>
            </a:r>
            <a:r>
              <a:rPr sz="1200" b="1" spc="-20" dirty="0">
                <a:latin typeface="Arial"/>
                <a:cs typeface="Arial"/>
              </a:rPr>
              <a:t> </a:t>
            </a:r>
            <a:r>
              <a:rPr sz="1200" b="1" dirty="0">
                <a:latin typeface="Arial"/>
                <a:cs typeface="Arial"/>
              </a:rPr>
              <a:t>Health</a:t>
            </a:r>
            <a:r>
              <a:rPr sz="1200" b="1" spc="-20" dirty="0">
                <a:latin typeface="Arial"/>
                <a:cs typeface="Arial"/>
              </a:rPr>
              <a:t> </a:t>
            </a:r>
            <a:r>
              <a:rPr sz="1200" b="1" dirty="0">
                <a:latin typeface="Arial"/>
                <a:cs typeface="Arial"/>
              </a:rPr>
              <a:t>Lead</a:t>
            </a:r>
            <a:r>
              <a:rPr sz="1200" b="1" spc="-20" dirty="0">
                <a:latin typeface="Arial"/>
                <a:cs typeface="Arial"/>
              </a:rPr>
              <a:t> </a:t>
            </a:r>
            <a:r>
              <a:rPr sz="1200" b="1" spc="-25" dirty="0">
                <a:latin typeface="Arial"/>
                <a:cs typeface="Arial"/>
              </a:rPr>
              <a:t>for </a:t>
            </a:r>
            <a:r>
              <a:rPr sz="1200" b="1" dirty="0">
                <a:latin typeface="Arial"/>
                <a:cs typeface="Arial"/>
              </a:rPr>
              <a:t>information</a:t>
            </a:r>
            <a:r>
              <a:rPr sz="1200" b="1" spc="-20" dirty="0">
                <a:latin typeface="Arial"/>
                <a:cs typeface="Arial"/>
              </a:rPr>
              <a:t> </a:t>
            </a:r>
            <a:r>
              <a:rPr sz="1200" b="1" dirty="0">
                <a:latin typeface="Arial"/>
                <a:cs typeface="Arial"/>
              </a:rPr>
              <a:t>and</a:t>
            </a:r>
            <a:r>
              <a:rPr sz="1200" b="1" spc="-20" dirty="0">
                <a:latin typeface="Arial"/>
                <a:cs typeface="Arial"/>
              </a:rPr>
              <a:t> </a:t>
            </a:r>
            <a:r>
              <a:rPr sz="1200" b="1" spc="-10" dirty="0">
                <a:latin typeface="Arial"/>
                <a:cs typeface="Arial"/>
              </a:rPr>
              <a:t>advice.</a:t>
            </a:r>
            <a:endParaRPr sz="1200" dirty="0">
              <a:latin typeface="Arial"/>
              <a:cs typeface="Arial"/>
            </a:endParaRPr>
          </a:p>
        </p:txBody>
      </p:sp>
      <p:pic>
        <p:nvPicPr>
          <p:cNvPr id="7" name="Picture 6">
            <a:extLst>
              <a:ext uri="{FF2B5EF4-FFF2-40B4-BE49-F238E27FC236}">
                <a16:creationId xmlns:a16="http://schemas.microsoft.com/office/drawing/2014/main" id="{F278143F-9D9E-582C-3387-0C994D9C10DE}"/>
              </a:ext>
            </a:extLst>
          </p:cNvPr>
          <p:cNvPicPr>
            <a:picLocks noChangeAspect="1"/>
          </p:cNvPicPr>
          <p:nvPr/>
        </p:nvPicPr>
        <p:blipFill>
          <a:blip r:embed="rId4"/>
          <a:stretch>
            <a:fillRect/>
          </a:stretch>
        </p:blipFill>
        <p:spPr>
          <a:xfrm>
            <a:off x="4616450" y="1178330"/>
            <a:ext cx="2280102" cy="1518036"/>
          </a:xfrm>
          <a:prstGeom prst="rect">
            <a:avLst/>
          </a:prstGeom>
        </p:spPr>
      </p:pic>
      <p:sp>
        <p:nvSpPr>
          <p:cNvPr id="13" name="TextBox 12">
            <a:extLst>
              <a:ext uri="{FF2B5EF4-FFF2-40B4-BE49-F238E27FC236}">
                <a16:creationId xmlns:a16="http://schemas.microsoft.com/office/drawing/2014/main" id="{5B2AE6DB-4BA8-E857-E205-BBF9ECCA66DD}"/>
              </a:ext>
            </a:extLst>
          </p:cNvPr>
          <p:cNvSpPr txBox="1"/>
          <p:nvPr/>
        </p:nvSpPr>
        <p:spPr>
          <a:xfrm>
            <a:off x="5032601" y="1544239"/>
            <a:ext cx="1447800" cy="646331"/>
          </a:xfrm>
          <a:prstGeom prst="rect">
            <a:avLst/>
          </a:prstGeom>
          <a:noFill/>
        </p:spPr>
        <p:txBody>
          <a:bodyPr wrap="square" rtlCol="0">
            <a:spAutoFit/>
          </a:bodyPr>
          <a:lstStyle/>
          <a:p>
            <a:r>
              <a:rPr lang="en-GB" sz="1200" b="1" dirty="0">
                <a:solidFill>
                  <a:schemeClr val="bg1"/>
                </a:solidFill>
              </a:rPr>
              <a:t>Growing for wellbeing week -  3</a:t>
            </a:r>
            <a:r>
              <a:rPr lang="en-GB" sz="1200" b="1" baseline="30000" dirty="0">
                <a:solidFill>
                  <a:schemeClr val="bg1"/>
                </a:solidFill>
              </a:rPr>
              <a:t>rd </a:t>
            </a:r>
            <a:r>
              <a:rPr lang="en-GB" sz="1200" b="1" dirty="0">
                <a:solidFill>
                  <a:schemeClr val="bg1"/>
                </a:solidFill>
              </a:rPr>
              <a:t>- 9</a:t>
            </a:r>
            <a:r>
              <a:rPr lang="en-GB" sz="1200" b="1" baseline="30000" dirty="0">
                <a:solidFill>
                  <a:schemeClr val="bg1"/>
                </a:solidFill>
              </a:rPr>
              <a:t>th</a:t>
            </a:r>
            <a:r>
              <a:rPr lang="en-GB" sz="1200" b="1" dirty="0">
                <a:solidFill>
                  <a:schemeClr val="bg1"/>
                </a:solidFill>
              </a:rPr>
              <a:t> June</a:t>
            </a:r>
          </a:p>
        </p:txBody>
      </p:sp>
      <p:pic>
        <p:nvPicPr>
          <p:cNvPr id="17" name="Picture 16">
            <a:extLst>
              <a:ext uri="{FF2B5EF4-FFF2-40B4-BE49-F238E27FC236}">
                <a16:creationId xmlns:a16="http://schemas.microsoft.com/office/drawing/2014/main" id="{6241BA98-C579-21FE-BD61-1543C445CE74}"/>
              </a:ext>
            </a:extLst>
          </p:cNvPr>
          <p:cNvPicPr>
            <a:picLocks noChangeAspect="1"/>
          </p:cNvPicPr>
          <p:nvPr/>
        </p:nvPicPr>
        <p:blipFill rotWithShape="1">
          <a:blip r:embed="rId5"/>
          <a:srcRect l="54034" t="17731" r="28824" b="51793"/>
          <a:stretch/>
        </p:blipFill>
        <p:spPr>
          <a:xfrm>
            <a:off x="6612410" y="4845781"/>
            <a:ext cx="732475" cy="732475"/>
          </a:xfrm>
          <a:prstGeom prst="rect">
            <a:avLst/>
          </a:prstGeom>
        </p:spPr>
      </p:pic>
      <p:pic>
        <p:nvPicPr>
          <p:cNvPr id="19" name="Picture 18">
            <a:extLst>
              <a:ext uri="{FF2B5EF4-FFF2-40B4-BE49-F238E27FC236}">
                <a16:creationId xmlns:a16="http://schemas.microsoft.com/office/drawing/2014/main" id="{0678BC6F-7B59-D97E-DE22-7D7BDD0CC809}"/>
              </a:ext>
            </a:extLst>
          </p:cNvPr>
          <p:cNvPicPr>
            <a:picLocks noChangeAspect="1"/>
          </p:cNvPicPr>
          <p:nvPr/>
        </p:nvPicPr>
        <p:blipFill rotWithShape="1">
          <a:blip r:embed="rId6"/>
          <a:srcRect l="54034" t="17731" r="28824" b="51793"/>
          <a:stretch/>
        </p:blipFill>
        <p:spPr>
          <a:xfrm>
            <a:off x="6598433" y="5956131"/>
            <a:ext cx="695790" cy="695790"/>
          </a:xfrm>
          <a:prstGeom prst="rect">
            <a:avLst/>
          </a:prstGeom>
        </p:spPr>
      </p:pic>
      <p:sp>
        <p:nvSpPr>
          <p:cNvPr id="20" name="TextBox 19">
            <a:extLst>
              <a:ext uri="{FF2B5EF4-FFF2-40B4-BE49-F238E27FC236}">
                <a16:creationId xmlns:a16="http://schemas.microsoft.com/office/drawing/2014/main" id="{C139A237-7804-070A-5873-EABA520BF70C}"/>
              </a:ext>
            </a:extLst>
          </p:cNvPr>
          <p:cNvSpPr txBox="1"/>
          <p:nvPr/>
        </p:nvSpPr>
        <p:spPr>
          <a:xfrm>
            <a:off x="6527228" y="6558348"/>
            <a:ext cx="838200" cy="323165"/>
          </a:xfrm>
          <a:prstGeom prst="rect">
            <a:avLst/>
          </a:prstGeom>
          <a:noFill/>
        </p:spPr>
        <p:txBody>
          <a:bodyPr wrap="square" rtlCol="0">
            <a:spAutoFit/>
          </a:bodyPr>
          <a:lstStyle/>
          <a:p>
            <a:pPr algn="ctr"/>
            <a:r>
              <a:rPr lang="en-GB" sz="750" i="1" dirty="0"/>
              <a:t>Coombe Abbey</a:t>
            </a:r>
          </a:p>
          <a:p>
            <a:pPr algn="ctr"/>
            <a:r>
              <a:rPr lang="en-GB" sz="750" i="1" dirty="0"/>
              <a:t>facilities</a:t>
            </a:r>
          </a:p>
        </p:txBody>
      </p:sp>
      <p:pic>
        <p:nvPicPr>
          <p:cNvPr id="22" name="Picture 21">
            <a:extLst>
              <a:ext uri="{FF2B5EF4-FFF2-40B4-BE49-F238E27FC236}">
                <a16:creationId xmlns:a16="http://schemas.microsoft.com/office/drawing/2014/main" id="{00985612-C3D4-0D89-E21D-274D50A2B323}"/>
              </a:ext>
            </a:extLst>
          </p:cNvPr>
          <p:cNvPicPr>
            <a:picLocks noChangeAspect="1"/>
          </p:cNvPicPr>
          <p:nvPr/>
        </p:nvPicPr>
        <p:blipFill rotWithShape="1">
          <a:blip r:embed="rId7"/>
          <a:srcRect l="54034" t="17731" r="28824" b="51793"/>
          <a:stretch/>
        </p:blipFill>
        <p:spPr>
          <a:xfrm>
            <a:off x="6593306" y="6986326"/>
            <a:ext cx="725914" cy="725914"/>
          </a:xfrm>
          <a:prstGeom prst="rect">
            <a:avLst/>
          </a:prstGeom>
        </p:spPr>
      </p:pic>
      <p:sp>
        <p:nvSpPr>
          <p:cNvPr id="23" name="TextBox 22">
            <a:extLst>
              <a:ext uri="{FF2B5EF4-FFF2-40B4-BE49-F238E27FC236}">
                <a16:creationId xmlns:a16="http://schemas.microsoft.com/office/drawing/2014/main" id="{E33A3365-EC5A-9A9D-9089-29283635B541}"/>
              </a:ext>
            </a:extLst>
          </p:cNvPr>
          <p:cNvSpPr txBox="1"/>
          <p:nvPr/>
        </p:nvSpPr>
        <p:spPr>
          <a:xfrm>
            <a:off x="6538465" y="7639867"/>
            <a:ext cx="838200" cy="323165"/>
          </a:xfrm>
          <a:prstGeom prst="rect">
            <a:avLst/>
          </a:prstGeom>
          <a:noFill/>
        </p:spPr>
        <p:txBody>
          <a:bodyPr wrap="square" rtlCol="0">
            <a:spAutoFit/>
          </a:bodyPr>
          <a:lstStyle/>
          <a:p>
            <a:pPr algn="ctr"/>
            <a:r>
              <a:rPr lang="en-GB" sz="750" i="1" dirty="0"/>
              <a:t>War Memorial Park facilities</a:t>
            </a:r>
          </a:p>
        </p:txBody>
      </p:sp>
      <p:pic>
        <p:nvPicPr>
          <p:cNvPr id="28" name="Picture 27">
            <a:extLst>
              <a:ext uri="{FF2B5EF4-FFF2-40B4-BE49-F238E27FC236}">
                <a16:creationId xmlns:a16="http://schemas.microsoft.com/office/drawing/2014/main" id="{1A214E00-6AD9-645D-ECE1-B0A8F971BD41}"/>
              </a:ext>
            </a:extLst>
          </p:cNvPr>
          <p:cNvPicPr>
            <a:picLocks noChangeAspect="1"/>
          </p:cNvPicPr>
          <p:nvPr/>
        </p:nvPicPr>
        <p:blipFill rotWithShape="1">
          <a:blip r:embed="rId8"/>
          <a:srcRect l="54034" t="16806" r="28824" b="52576"/>
          <a:stretch/>
        </p:blipFill>
        <p:spPr>
          <a:xfrm>
            <a:off x="3508485" y="7851035"/>
            <a:ext cx="708872" cy="712184"/>
          </a:xfrm>
          <a:prstGeom prst="rect">
            <a:avLst/>
          </a:prstGeom>
        </p:spPr>
      </p:pic>
      <p:sp>
        <p:nvSpPr>
          <p:cNvPr id="29" name="TextBox 28">
            <a:extLst>
              <a:ext uri="{FF2B5EF4-FFF2-40B4-BE49-F238E27FC236}">
                <a16:creationId xmlns:a16="http://schemas.microsoft.com/office/drawing/2014/main" id="{A4B62BE8-BB17-0BCA-BE6F-59F84A67DF2D}"/>
              </a:ext>
            </a:extLst>
          </p:cNvPr>
          <p:cNvSpPr txBox="1"/>
          <p:nvPr/>
        </p:nvSpPr>
        <p:spPr>
          <a:xfrm>
            <a:off x="6547944" y="5506433"/>
            <a:ext cx="838200" cy="323165"/>
          </a:xfrm>
          <a:prstGeom prst="rect">
            <a:avLst/>
          </a:prstGeom>
          <a:noFill/>
        </p:spPr>
        <p:txBody>
          <a:bodyPr wrap="square" rtlCol="0">
            <a:spAutoFit/>
          </a:bodyPr>
          <a:lstStyle/>
          <a:p>
            <a:pPr algn="ctr"/>
            <a:r>
              <a:rPr lang="en-GB" sz="750" i="1" dirty="0"/>
              <a:t>75 outdoor activities!</a:t>
            </a:r>
          </a:p>
        </p:txBody>
      </p:sp>
      <p:sp>
        <p:nvSpPr>
          <p:cNvPr id="30" name="TextBox 29">
            <a:extLst>
              <a:ext uri="{FF2B5EF4-FFF2-40B4-BE49-F238E27FC236}">
                <a16:creationId xmlns:a16="http://schemas.microsoft.com/office/drawing/2014/main" id="{451873E8-1660-201E-FAC2-8164338AF0DA}"/>
              </a:ext>
            </a:extLst>
          </p:cNvPr>
          <p:cNvSpPr txBox="1"/>
          <p:nvPr/>
        </p:nvSpPr>
        <p:spPr>
          <a:xfrm>
            <a:off x="3965801" y="8117160"/>
            <a:ext cx="1066800" cy="323165"/>
          </a:xfrm>
          <a:prstGeom prst="rect">
            <a:avLst/>
          </a:prstGeom>
          <a:noFill/>
        </p:spPr>
        <p:txBody>
          <a:bodyPr wrap="square" rtlCol="0">
            <a:spAutoFit/>
          </a:bodyPr>
          <a:lstStyle/>
          <a:p>
            <a:pPr algn="ctr"/>
            <a:r>
              <a:rPr lang="en-GB" sz="750" i="1" dirty="0"/>
              <a:t>Warwickshire </a:t>
            </a:r>
          </a:p>
          <a:p>
            <a:pPr algn="ctr"/>
            <a:r>
              <a:rPr lang="en-GB" sz="750" i="1" dirty="0"/>
              <a:t>trails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394</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Tips For Wellness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MHST Tips template</dc:title>
  <dc:creator>CWPT Communications</dc:creator>
  <cp:keywords>DAF3mWJZ2GY,BADrvkMEunA</cp:keywords>
  <cp:lastModifiedBy>S Khaira WLS</cp:lastModifiedBy>
  <cp:revision>15</cp:revision>
  <dcterms:created xsi:type="dcterms:W3CDTF">2023-12-21T13:36:03Z</dcterms:created>
  <dcterms:modified xsi:type="dcterms:W3CDTF">2024-05-20T14:09:04Z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Creator">
    <vt:lpwstr>Canva</vt:lpwstr>
  </property>
  <property fmtid="{D5CDD505-2E9C-101B-9397-08002B2CF9AE}" pid="4" name="LastSaved">
    <vt:filetime>2023-12-21T00:00:00Z</vt:filetime>
  </property>
  <property fmtid="{D5CDD505-2E9C-101B-9397-08002B2CF9AE}" pid="5" name="Producer">
    <vt:lpwstr>Canva</vt:lpwstr>
  </property>
</Properties>
</file>