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75" r:id="rId3"/>
    <p:sldId id="257" r:id="rId4"/>
    <p:sldId id="258" r:id="rId5"/>
    <p:sldId id="274" r:id="rId6"/>
    <p:sldId id="278" r:id="rId7"/>
    <p:sldId id="260" r:id="rId8"/>
    <p:sldId id="263" r:id="rId9"/>
    <p:sldId id="261" r:id="rId10"/>
    <p:sldId id="277" r:id="rId11"/>
    <p:sldId id="262" r:id="rId12"/>
    <p:sldId id="279" r:id="rId13"/>
    <p:sldId id="272" r:id="rId14"/>
    <p:sldId id="271" r:id="rId15"/>
    <p:sldId id="270" r:id="rId16"/>
    <p:sldId id="264" r:id="rId17"/>
    <p:sldId id="265" r:id="rId18"/>
    <p:sldId id="266" r:id="rId19"/>
    <p:sldId id="267" r:id="rId20"/>
    <p:sldId id="273" r:id="rId21"/>
    <p:sldId id="268" r:id="rId22"/>
    <p:sldId id="269" r:id="rId2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469B2-043B-49A2-8D93-CB76A833FA12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D3A34-D440-43DD-AAC4-5A562D2AB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386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635-3070-45D4-9D10-3B42FEAC9F93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9033-8DF2-4024-BBED-3BB1E7AC6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54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635-3070-45D4-9D10-3B42FEAC9F93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9033-8DF2-4024-BBED-3BB1E7AC6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94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635-3070-45D4-9D10-3B42FEAC9F93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9033-8DF2-4024-BBED-3BB1E7AC6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66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635-3070-45D4-9D10-3B42FEAC9F93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9033-8DF2-4024-BBED-3BB1E7AC6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06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635-3070-45D4-9D10-3B42FEAC9F93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9033-8DF2-4024-BBED-3BB1E7AC6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41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635-3070-45D4-9D10-3B42FEAC9F93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9033-8DF2-4024-BBED-3BB1E7AC6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57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635-3070-45D4-9D10-3B42FEAC9F93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9033-8DF2-4024-BBED-3BB1E7AC6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91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635-3070-45D4-9D10-3B42FEAC9F93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9033-8DF2-4024-BBED-3BB1E7AC6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24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635-3070-45D4-9D10-3B42FEAC9F93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9033-8DF2-4024-BBED-3BB1E7AC6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87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635-3070-45D4-9D10-3B42FEAC9F93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9033-8DF2-4024-BBED-3BB1E7AC6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45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635-3070-45D4-9D10-3B42FEAC9F93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9033-8DF2-4024-BBED-3BB1E7AC6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29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2E635-3070-45D4-9D10-3B42FEAC9F93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89033-8DF2-4024-BBED-3BB1E7AC6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4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6137" y="1005055"/>
            <a:ext cx="9144000" cy="1091448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Letter-join Plus 40" panose="02000505000000020003" pitchFamily="50" charset="0"/>
              </a:rPr>
              <a:t>Welcome to the Year 6 Arithmetic Methods Session</a:t>
            </a:r>
          </a:p>
        </p:txBody>
      </p:sp>
      <p:pic>
        <p:nvPicPr>
          <p:cNvPr id="2050" name="Picture 2" descr="KEEP CALM ITS ONLY MATHS ! Pos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9"/>
          <a:stretch/>
        </p:blipFill>
        <p:spPr bwMode="auto">
          <a:xfrm>
            <a:off x="4608151" y="2419350"/>
            <a:ext cx="3388619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99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2097" y="-100597"/>
            <a:ext cx="10515600" cy="1325563"/>
          </a:xfrm>
        </p:spPr>
        <p:txBody>
          <a:bodyPr>
            <a:noAutofit/>
          </a:bodyPr>
          <a:lstStyle/>
          <a:p>
            <a:r>
              <a:rPr lang="en-GB" sz="2800" u="sng" dirty="0">
                <a:latin typeface="Letter-join Plus 40" panose="02000505000000020003" pitchFamily="50" charset="0"/>
              </a:rPr>
              <a:t>Division of a number giving a decimal answer (short division)</a:t>
            </a:r>
            <a:br>
              <a:rPr lang="en-GB" sz="2800" u="sng" dirty="0">
                <a:latin typeface="Letter-join Plus 40" panose="02000505000000020003" pitchFamily="50" charset="0"/>
              </a:rPr>
            </a:br>
            <a:r>
              <a:rPr lang="en-GB" sz="2800" dirty="0">
                <a:latin typeface="Letter-join Plus 40" panose="02000505000000020003" pitchFamily="50" charset="0"/>
              </a:rPr>
              <a:t>Q10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15993" y="930529"/>
            <a:ext cx="9240253" cy="5561763"/>
            <a:chOff x="2951747" y="1296237"/>
            <a:chExt cx="9240253" cy="55617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3997" t="21546" r="14984" b="5866"/>
            <a:stretch/>
          </p:blipFill>
          <p:spPr>
            <a:xfrm>
              <a:off x="2951747" y="1296237"/>
              <a:ext cx="9240253" cy="530993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785811" y="5855368"/>
              <a:ext cx="2085473" cy="10026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86714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3130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u="sng" dirty="0">
                <a:latin typeface="Letter-join Plus 40" panose="02000505000000020003" pitchFamily="50" charset="0"/>
              </a:rPr>
              <a:t>Division of a number by a 2-digit number - long division</a:t>
            </a:r>
            <a:br>
              <a:rPr lang="en-GB" sz="2800" u="sng" dirty="0">
                <a:latin typeface="Letter-join Plus 40" panose="02000505000000020003" pitchFamily="50" charset="0"/>
              </a:rPr>
            </a:br>
            <a:endParaRPr lang="en-GB" sz="2800" dirty="0">
              <a:latin typeface="Letter-join Plus 40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506" t="19792" r="31629" b="5647"/>
          <a:stretch/>
        </p:blipFill>
        <p:spPr>
          <a:xfrm>
            <a:off x="320841" y="753977"/>
            <a:ext cx="5245769" cy="5965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321" t="17708" r="31691" b="12994"/>
          <a:stretch/>
        </p:blipFill>
        <p:spPr>
          <a:xfrm>
            <a:off x="6310618" y="1355750"/>
            <a:ext cx="5223656" cy="55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10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u="sng" dirty="0">
                <a:latin typeface="Letter-join Plus 40" panose="02000505000000020003" pitchFamily="50" charset="0"/>
              </a:rPr>
              <a:t>Division of a number by a 2-digit number - long division</a:t>
            </a:r>
            <a:br>
              <a:rPr lang="en-GB" sz="2800" u="sng" dirty="0">
                <a:latin typeface="Letter-join Plus 40" panose="02000505000000020003" pitchFamily="50" charset="0"/>
              </a:rPr>
            </a:br>
            <a:r>
              <a:rPr lang="en-GB" sz="2800" dirty="0">
                <a:latin typeface="Letter-join Plus 40" panose="02000505000000020003" pitchFamily="50" charset="0"/>
              </a:rPr>
              <a:t>Q11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039" t="36677" r="49877" b="24726"/>
          <a:stretch/>
        </p:blipFill>
        <p:spPr>
          <a:xfrm>
            <a:off x="1363580" y="1876926"/>
            <a:ext cx="8486273" cy="471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97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DMAS - Rules of Ordering in Mathematics. Brackets, Orders, Division, Multiplication, Addition and Subtraction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18"/>
          <a:stretch/>
        </p:blipFill>
        <p:spPr bwMode="auto">
          <a:xfrm>
            <a:off x="513347" y="253129"/>
            <a:ext cx="6073191" cy="202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039" t="39748" r="49754" b="26919"/>
          <a:stretch/>
        </p:blipFill>
        <p:spPr>
          <a:xfrm>
            <a:off x="513347" y="2614863"/>
            <a:ext cx="5101389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1902" t="35801" r="49753" b="29989"/>
          <a:stretch/>
        </p:blipFill>
        <p:spPr>
          <a:xfrm>
            <a:off x="6436143" y="4034088"/>
            <a:ext cx="4989095" cy="2502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2148" t="49397" r="48027" b="15296"/>
          <a:stretch/>
        </p:blipFill>
        <p:spPr>
          <a:xfrm>
            <a:off x="6781880" y="990750"/>
            <a:ext cx="5181601" cy="25827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2297" y="6214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Letter-join Plus 40" panose="02000505000000020003" pitchFamily="50" charset="0"/>
              </a:rPr>
              <a:t>Q12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231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32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3200" u="sng" dirty="0">
                <a:latin typeface="Letter-join Plus 40" panose="02000505000000020003" pitchFamily="50" charset="0"/>
              </a:rPr>
              <a:t>Find a percentage of an amount</a:t>
            </a:r>
            <a:br>
              <a:rPr lang="en-GB" sz="3200" u="sng" dirty="0">
                <a:latin typeface="Letter-join Plus 40" panose="02000505000000020003" pitchFamily="50" charset="0"/>
              </a:rPr>
            </a:br>
            <a:r>
              <a:rPr lang="en-GB" sz="3200" dirty="0">
                <a:latin typeface="Letter-join Plus 40" panose="02000505000000020003" pitchFamily="50" charset="0"/>
              </a:rPr>
              <a:t>Q13</a:t>
            </a:r>
            <a:br>
              <a:rPr lang="en-GB" sz="3200" u="sng" dirty="0">
                <a:latin typeface="Letter-join Plus 40" panose="02000505000000020003" pitchFamily="50" charset="0"/>
              </a:rPr>
            </a:br>
            <a:endParaRPr lang="en-GB" sz="3200" u="sng" dirty="0">
              <a:latin typeface="Letter-join Plus 40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095" t="46546" r="24601" b="13322"/>
          <a:stretch/>
        </p:blipFill>
        <p:spPr>
          <a:xfrm>
            <a:off x="6352673" y="48387"/>
            <a:ext cx="5694948" cy="2554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409" t="33827" r="48890" b="30866"/>
          <a:stretch/>
        </p:blipFill>
        <p:spPr>
          <a:xfrm>
            <a:off x="389021" y="1167972"/>
            <a:ext cx="5739063" cy="2869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1489" t="34046" r="49629" b="31963"/>
          <a:stretch/>
        </p:blipFill>
        <p:spPr>
          <a:xfrm>
            <a:off x="6096000" y="3443384"/>
            <a:ext cx="5951621" cy="292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75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94" y="200025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u="sng" dirty="0">
                <a:latin typeface="Letter-join Plus 40" panose="02000505000000020003" pitchFamily="50" charset="0"/>
              </a:rPr>
              <a:t>Find a fraction of a quantity</a:t>
            </a:r>
            <a:br>
              <a:rPr lang="en-GB" sz="2800" u="sng" dirty="0">
                <a:latin typeface="Letter-join Plus 40" panose="02000505000000020003" pitchFamily="50" charset="0"/>
              </a:rPr>
            </a:br>
            <a:r>
              <a:rPr lang="en-GB" sz="2800" dirty="0">
                <a:latin typeface="Letter-join Plus 40" panose="02000505000000020003" pitchFamily="50" charset="0"/>
              </a:rPr>
              <a:t>Q14</a:t>
            </a:r>
            <a:br>
              <a:rPr lang="en-GB" sz="2800" u="sng" dirty="0">
                <a:latin typeface="Letter-join Plus 40" panose="02000505000000020003" pitchFamily="50" charset="0"/>
              </a:rPr>
            </a:br>
            <a:endParaRPr lang="en-GB" sz="2800" u="sng" dirty="0">
              <a:latin typeface="Letter-join Plus 40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779" t="32292" r="48890" b="33497"/>
          <a:stretch/>
        </p:blipFill>
        <p:spPr>
          <a:xfrm>
            <a:off x="1585441" y="1690688"/>
            <a:ext cx="9194853" cy="44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2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6" y="193675"/>
            <a:ext cx="11168062" cy="1325563"/>
          </a:xfrm>
        </p:spPr>
        <p:txBody>
          <a:bodyPr>
            <a:noAutofit/>
          </a:bodyPr>
          <a:lstStyle/>
          <a:p>
            <a:r>
              <a:rPr lang="en-GB" sz="3200" u="sng" dirty="0">
                <a:latin typeface="Letter-join Plus 40" panose="02000505000000020003" pitchFamily="50" charset="0"/>
              </a:rPr>
              <a:t>Add and subtract fractions with the same denominator</a:t>
            </a:r>
            <a:br>
              <a:rPr lang="en-GB" sz="3200" u="sng" dirty="0">
                <a:latin typeface="Letter-join Plus 40" panose="02000505000000020003" pitchFamily="50" charset="0"/>
              </a:rPr>
            </a:br>
            <a:r>
              <a:rPr lang="en-GB" sz="3200" dirty="0">
                <a:latin typeface="Letter-join Plus 40" panose="02000505000000020003" pitchFamily="50" charset="0"/>
              </a:rPr>
              <a:t>Q15 &amp; 16</a:t>
            </a:r>
            <a:br>
              <a:rPr lang="en-GB" sz="3200" dirty="0">
                <a:latin typeface="Letter-join Plus 40" panose="02000505000000020003" pitchFamily="50" charset="0"/>
              </a:rPr>
            </a:br>
            <a:endParaRPr lang="en-GB" sz="3200" dirty="0">
              <a:latin typeface="Letter-join Plus 40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409" t="48739" r="49014" b="16173"/>
          <a:stretch/>
        </p:blipFill>
        <p:spPr>
          <a:xfrm>
            <a:off x="1652338" y="1781927"/>
            <a:ext cx="8566484" cy="42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12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832" y="117855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en-GB" sz="2800" u="sng" dirty="0">
                <a:latin typeface="Letter-join Plus 40" panose="02000505000000020003" pitchFamily="50" charset="0"/>
              </a:rPr>
              <a:t>Add and subtract fractions with different denominators</a:t>
            </a:r>
            <a:br>
              <a:rPr lang="en-GB" sz="2800" u="sng" dirty="0">
                <a:latin typeface="Letter-join Plus 40" panose="02000505000000020003" pitchFamily="50" charset="0"/>
              </a:rPr>
            </a:br>
            <a:r>
              <a:rPr lang="en-GB" sz="2800" dirty="0">
                <a:latin typeface="Letter-join Plus 40" panose="02000505000000020003" pitchFamily="50" charset="0"/>
              </a:rPr>
              <a:t>Q17 &amp; 18</a:t>
            </a:r>
            <a:br>
              <a:rPr lang="en-GB" sz="2800" dirty="0">
                <a:latin typeface="Letter-join Plus 40" panose="02000505000000020003" pitchFamily="50" charset="0"/>
              </a:rPr>
            </a:br>
            <a:endParaRPr lang="en-GB" sz="2800" dirty="0">
              <a:latin typeface="Letter-join Plus 40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409" t="30537" r="49630" b="34375"/>
          <a:stretch/>
        </p:blipFill>
        <p:spPr>
          <a:xfrm>
            <a:off x="176464" y="785339"/>
            <a:ext cx="5694947" cy="2883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546" t="39309" r="50123" b="25384"/>
          <a:stretch/>
        </p:blipFill>
        <p:spPr>
          <a:xfrm>
            <a:off x="6497053" y="2319137"/>
            <a:ext cx="5348580" cy="2699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1039" t="43915" r="49630" b="22314"/>
          <a:stretch/>
        </p:blipFill>
        <p:spPr>
          <a:xfrm>
            <a:off x="176464" y="4010526"/>
            <a:ext cx="5887452" cy="284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4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21" y="11682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3200" u="sng" dirty="0">
                <a:latin typeface="Letter-join Plus 40" panose="02000505000000020003" pitchFamily="50" charset="0"/>
              </a:rPr>
              <a:t>Add and subtract mixed number fractions </a:t>
            </a:r>
            <a:br>
              <a:rPr lang="en-GB" sz="3200" u="sng" dirty="0">
                <a:latin typeface="Letter-join Plus 40" panose="02000505000000020003" pitchFamily="50" charset="0"/>
              </a:rPr>
            </a:br>
            <a:r>
              <a:rPr lang="en-GB" sz="3200" dirty="0">
                <a:latin typeface="Letter-join Plus 40" panose="02000505000000020003" pitchFamily="50" charset="0"/>
              </a:rPr>
              <a:t>Q19 &amp; 20</a:t>
            </a:r>
            <a:br>
              <a:rPr lang="en-GB" sz="3200" u="sng" dirty="0">
                <a:latin typeface="Letter-join Plus 40" panose="02000505000000020003" pitchFamily="50" charset="0"/>
              </a:rPr>
            </a:br>
            <a:endParaRPr lang="en-GB" sz="3200" u="sng" dirty="0">
              <a:latin typeface="Letter-join Plus 40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271" t="34046" r="48151" b="29332"/>
          <a:stretch/>
        </p:blipFill>
        <p:spPr>
          <a:xfrm>
            <a:off x="6277420" y="3625515"/>
            <a:ext cx="5614737" cy="2921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148" t="40310" r="49014" b="24726"/>
          <a:stretch/>
        </p:blipFill>
        <p:spPr>
          <a:xfrm>
            <a:off x="160421" y="1267326"/>
            <a:ext cx="6116999" cy="309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85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47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u="sng" dirty="0">
                <a:latin typeface="Letter-join Plus 40" panose="02000505000000020003" pitchFamily="50" charset="0"/>
              </a:rPr>
              <a:t>Multiply fractions</a:t>
            </a:r>
            <a:br>
              <a:rPr lang="en-GB" sz="3600" u="sng" dirty="0">
                <a:latin typeface="Letter-join Plus 40" panose="02000505000000020003" pitchFamily="50" charset="0"/>
              </a:rPr>
            </a:br>
            <a:r>
              <a:rPr lang="en-GB" sz="2400" dirty="0">
                <a:latin typeface="Letter-join Plus 40" panose="02000505000000020003" pitchFamily="50" charset="0"/>
              </a:rPr>
              <a:t>Multiply the numerator and the denominator</a:t>
            </a:r>
            <a:br>
              <a:rPr lang="en-GB" sz="2400" dirty="0">
                <a:latin typeface="Letter-join Plus 40" panose="02000505000000020003" pitchFamily="50" charset="0"/>
              </a:rPr>
            </a:br>
            <a:r>
              <a:rPr lang="en-GB" sz="2400" dirty="0">
                <a:latin typeface="Letter-join Plus 40" panose="02000505000000020003" pitchFamily="50" charset="0"/>
              </a:rPr>
              <a:t>Q21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902" t="43037" r="49260" b="22972"/>
          <a:stretch/>
        </p:blipFill>
        <p:spPr>
          <a:xfrm>
            <a:off x="1711759" y="1743075"/>
            <a:ext cx="8707587" cy="42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0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2402"/>
            <a:ext cx="10515600" cy="1325563"/>
          </a:xfrm>
        </p:spPr>
        <p:txBody>
          <a:bodyPr>
            <a:noAutofit/>
          </a:bodyPr>
          <a:lstStyle/>
          <a:p>
            <a:r>
              <a:rPr lang="en-GB" sz="2800" u="sng" dirty="0">
                <a:latin typeface="Letter-join Plus 40" panose="02000505000000020003" pitchFamily="50" charset="0"/>
              </a:rPr>
              <a:t>Addition of whole numbers -Column Method</a:t>
            </a:r>
            <a:br>
              <a:rPr lang="en-GB" sz="2800" u="sng" dirty="0">
                <a:latin typeface="Letter-join Plus 40" panose="02000505000000020003" pitchFamily="50" charset="0"/>
              </a:rPr>
            </a:br>
            <a:r>
              <a:rPr lang="en-GB" sz="2800" dirty="0">
                <a:latin typeface="Letter-join Plus 40" panose="02000505000000020003" pitchFamily="50" charset="0"/>
              </a:rPr>
              <a:t>Q1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204" t="20669" r="34589" b="6086"/>
          <a:stretch/>
        </p:blipFill>
        <p:spPr>
          <a:xfrm>
            <a:off x="7202905" y="172402"/>
            <a:ext cx="4780548" cy="6517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655" t="32072" r="49507" b="34156"/>
          <a:stretch/>
        </p:blipFill>
        <p:spPr>
          <a:xfrm>
            <a:off x="228600" y="2195738"/>
            <a:ext cx="6730900" cy="329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37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65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u="sng" dirty="0">
                <a:latin typeface="Letter-join Plus 40" panose="02000505000000020003" pitchFamily="50" charset="0"/>
              </a:rPr>
              <a:t>Multiplication of a mixed number by a whole number</a:t>
            </a:r>
            <a:br>
              <a:rPr lang="en-GB" sz="2800" u="sng" dirty="0">
                <a:latin typeface="Letter-join Plus 40" panose="02000505000000020003" pitchFamily="50" charset="0"/>
              </a:rPr>
            </a:br>
            <a:r>
              <a:rPr lang="en-GB" sz="2800" dirty="0">
                <a:latin typeface="Letter-join Plus 40" panose="02000505000000020003" pitchFamily="50" charset="0"/>
              </a:rPr>
              <a:t>Q22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025" t="32732" r="48274" b="29110"/>
          <a:stretch/>
        </p:blipFill>
        <p:spPr>
          <a:xfrm>
            <a:off x="2105527" y="1100974"/>
            <a:ext cx="7807708" cy="4219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989" y="5533618"/>
            <a:ext cx="11113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etter-join Plus 40" panose="02000505000000020003" pitchFamily="50" charset="0"/>
              </a:rPr>
              <a:t>** Some children may find it easier (dependent on the question) to find 1 lot of the number (e.g. 1 x 57 = 57) and then ½ of the number (e.g. ½ x 57 = 28.5). Finally, add the two totals together (e.g. 57 + 28.5 = 85.5)</a:t>
            </a:r>
          </a:p>
        </p:txBody>
      </p:sp>
    </p:spTree>
    <p:extLst>
      <p:ext uri="{BB962C8B-B14F-4D97-AF65-F5344CB8AC3E}">
        <p14:creationId xmlns:p14="http://schemas.microsoft.com/office/powerpoint/2010/main" val="4225706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17" y="1714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3200" u="sng" dirty="0">
                <a:latin typeface="Letter-join Plus 40" panose="02000505000000020003" pitchFamily="50" charset="0"/>
              </a:rPr>
              <a:t>Multiply a fraction by an integer</a:t>
            </a:r>
            <a:br>
              <a:rPr lang="en-GB" sz="3200" u="sng" dirty="0">
                <a:latin typeface="Letter-join Plus 40" panose="02000505000000020003" pitchFamily="50" charset="0"/>
              </a:rPr>
            </a:br>
            <a:r>
              <a:rPr lang="en-GB" sz="3200" dirty="0">
                <a:latin typeface="Letter-join Plus 40" panose="02000505000000020003" pitchFamily="50" charset="0"/>
              </a:rPr>
              <a:t>Q23</a:t>
            </a:r>
            <a:br>
              <a:rPr lang="en-GB" sz="3200" u="sng" dirty="0">
                <a:latin typeface="Letter-join Plus 40" panose="02000505000000020003" pitchFamily="50" charset="0"/>
              </a:rPr>
            </a:br>
            <a:endParaRPr lang="en-GB" sz="3200" u="sng" dirty="0">
              <a:latin typeface="Letter-join Plus 40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532" t="34046" r="49137" b="31744"/>
          <a:stretch/>
        </p:blipFill>
        <p:spPr>
          <a:xfrm>
            <a:off x="1683855" y="1690688"/>
            <a:ext cx="8824289" cy="431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207963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u="sng" dirty="0">
                <a:latin typeface="Letter-join Plus 40" panose="02000505000000020003" pitchFamily="50" charset="0"/>
              </a:rPr>
              <a:t>Divide a fraction by an integer</a:t>
            </a:r>
            <a:br>
              <a:rPr lang="en-GB" sz="2800" u="sng" dirty="0">
                <a:latin typeface="Letter-join Plus 40" panose="02000505000000020003" pitchFamily="50" charset="0"/>
              </a:rPr>
            </a:br>
            <a:r>
              <a:rPr lang="en-GB" sz="2800" dirty="0">
                <a:latin typeface="Letter-join Plus 40" panose="02000505000000020003" pitchFamily="50" charset="0"/>
              </a:rPr>
              <a:t>Q24</a:t>
            </a:r>
            <a:br>
              <a:rPr lang="en-GB" sz="2800" u="sng" dirty="0">
                <a:latin typeface="Letter-join Plus 40" panose="02000505000000020003" pitchFamily="50" charset="0"/>
              </a:rPr>
            </a:br>
            <a:endParaRPr lang="en-GB" sz="2800" u="sng" dirty="0">
              <a:latin typeface="Letter-join Plus 40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285" t="42600" r="50493" b="22751"/>
          <a:stretch/>
        </p:blipFill>
        <p:spPr>
          <a:xfrm>
            <a:off x="2069431" y="1690688"/>
            <a:ext cx="837235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1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44" y="0"/>
            <a:ext cx="10515600" cy="1325563"/>
          </a:xfrm>
        </p:spPr>
        <p:txBody>
          <a:bodyPr>
            <a:noAutofit/>
          </a:bodyPr>
          <a:lstStyle/>
          <a:p>
            <a:r>
              <a:rPr lang="en-GB" sz="2400" u="sng" dirty="0">
                <a:latin typeface="Letter-join Plus 40" panose="02000505000000020003" pitchFamily="50" charset="0"/>
              </a:rPr>
              <a:t>Subtraction of whole numbers -Column Method</a:t>
            </a:r>
            <a:br>
              <a:rPr lang="en-GB" sz="2400" u="sng" dirty="0">
                <a:latin typeface="Letter-join Plus 40" panose="02000505000000020003" pitchFamily="50" charset="0"/>
              </a:rPr>
            </a:br>
            <a:r>
              <a:rPr lang="en-GB" sz="2400" dirty="0">
                <a:latin typeface="Letter-join Plus 40" panose="02000505000000020003" pitchFamily="50" charset="0"/>
              </a:rPr>
              <a:t>Q2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615" t="19531" r="24085" b="8333"/>
          <a:stretch/>
        </p:blipFill>
        <p:spPr>
          <a:xfrm>
            <a:off x="288757" y="1991066"/>
            <a:ext cx="6673518" cy="4144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258" t="36239" r="49137" b="29989"/>
          <a:stretch/>
        </p:blipFill>
        <p:spPr>
          <a:xfrm>
            <a:off x="7202905" y="449453"/>
            <a:ext cx="4700337" cy="23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9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48" y="-100847"/>
            <a:ext cx="10515600" cy="1325563"/>
          </a:xfrm>
        </p:spPr>
        <p:txBody>
          <a:bodyPr>
            <a:noAutofit/>
          </a:bodyPr>
          <a:lstStyle/>
          <a:p>
            <a:r>
              <a:rPr lang="en-GB" sz="2400" u="sng" dirty="0">
                <a:latin typeface="Letter-join Plus 40" panose="02000505000000020003" pitchFamily="50" charset="0"/>
              </a:rPr>
              <a:t>Addition and subtraction of decimal numbers - Column Method</a:t>
            </a:r>
            <a:br>
              <a:rPr lang="en-GB" sz="2400" u="sng" dirty="0">
                <a:latin typeface="Letter-join Plus 40" panose="02000505000000020003" pitchFamily="50" charset="0"/>
              </a:rPr>
            </a:br>
            <a:r>
              <a:rPr lang="en-GB" sz="2400" dirty="0">
                <a:latin typeface="Letter-join Plus 40" panose="02000505000000020003" pitchFamily="50" charset="0"/>
              </a:rPr>
              <a:t>Q2&amp;3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395" t="41495" r="48579" b="21656"/>
          <a:stretch/>
        </p:blipFill>
        <p:spPr>
          <a:xfrm>
            <a:off x="132348" y="2763957"/>
            <a:ext cx="6004953" cy="3187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148" t="38432" r="49507" b="28015"/>
          <a:stretch/>
        </p:blipFill>
        <p:spPr>
          <a:xfrm>
            <a:off x="6217512" y="947695"/>
            <a:ext cx="5883994" cy="289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5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8587"/>
            <a:ext cx="10487025" cy="1325563"/>
          </a:xfrm>
        </p:spPr>
        <p:txBody>
          <a:bodyPr>
            <a:normAutofit/>
          </a:bodyPr>
          <a:lstStyle/>
          <a:p>
            <a:r>
              <a:rPr lang="en-GB" sz="3200" u="sng" dirty="0">
                <a:latin typeface="Letter-join Plus 40" panose="02000505000000020003" pitchFamily="50" charset="0"/>
              </a:rPr>
              <a:t>Understanding the place value within addition (partitioning)</a:t>
            </a:r>
            <a:br>
              <a:rPr lang="en-GB" sz="3200" u="sng" dirty="0">
                <a:latin typeface="Letter-join Plus 40" panose="02000505000000020003" pitchFamily="50" charset="0"/>
              </a:rPr>
            </a:br>
            <a:r>
              <a:rPr lang="en-GB" sz="3200" dirty="0">
                <a:latin typeface="Letter-join Plus 40" panose="02000505000000020003" pitchFamily="50" charset="0"/>
              </a:rPr>
              <a:t>Q5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162" t="49835" r="52959" b="24507"/>
          <a:stretch/>
        </p:blipFill>
        <p:spPr>
          <a:xfrm>
            <a:off x="1467648" y="2277978"/>
            <a:ext cx="9256703" cy="372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3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82" y="0"/>
            <a:ext cx="10515600" cy="1325563"/>
          </a:xfrm>
        </p:spPr>
        <p:txBody>
          <a:bodyPr>
            <a:noAutofit/>
          </a:bodyPr>
          <a:lstStyle/>
          <a:p>
            <a:r>
              <a:rPr lang="en-GB" sz="3200" u="sng" dirty="0">
                <a:latin typeface="Letter-join Plus 40" panose="02000505000000020003" pitchFamily="50" charset="0"/>
              </a:rPr>
              <a:t>Multiplication of two numbers -long multiplication method</a:t>
            </a:r>
            <a:br>
              <a:rPr lang="en-GB" sz="3200" u="sng" dirty="0">
                <a:latin typeface="Letter-join Plus 40" panose="02000505000000020003" pitchFamily="50" charset="0"/>
              </a:rPr>
            </a:br>
            <a:endParaRPr lang="en-GB" sz="3200" dirty="0">
              <a:latin typeface="Letter-join Plus 40" panose="02000505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862" t="17818" r="41369" b="8936"/>
          <a:stretch/>
        </p:blipFill>
        <p:spPr>
          <a:xfrm>
            <a:off x="78682" y="1541776"/>
            <a:ext cx="3736825" cy="4425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231" t="17380" r="41739" b="8497"/>
          <a:stretch/>
        </p:blipFill>
        <p:spPr>
          <a:xfrm>
            <a:off x="4180975" y="1541776"/>
            <a:ext cx="3614038" cy="4425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3368" t="17818" r="42233" b="6524"/>
          <a:stretch/>
        </p:blipFill>
        <p:spPr>
          <a:xfrm>
            <a:off x="8160481" y="1541776"/>
            <a:ext cx="3601453" cy="445341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008012" y="1325563"/>
            <a:ext cx="0" cy="51554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160481" y="1309521"/>
            <a:ext cx="0" cy="51554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698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84" y="220746"/>
            <a:ext cx="10515600" cy="1325563"/>
          </a:xfrm>
        </p:spPr>
        <p:txBody>
          <a:bodyPr>
            <a:noAutofit/>
          </a:bodyPr>
          <a:lstStyle/>
          <a:p>
            <a:r>
              <a:rPr lang="en-GB" sz="3200" u="sng" dirty="0">
                <a:latin typeface="Letter-join Plus 40" panose="02000505000000020003" pitchFamily="50" charset="0"/>
              </a:rPr>
              <a:t>Multiplication of two numbers - long multiplication method</a:t>
            </a:r>
            <a:br>
              <a:rPr lang="en-GB" sz="3200" u="sng" dirty="0">
                <a:latin typeface="Letter-join Plus 40" panose="02000505000000020003" pitchFamily="50" charset="0"/>
              </a:rPr>
            </a:br>
            <a:r>
              <a:rPr lang="en-GB" sz="3200" dirty="0">
                <a:latin typeface="Letter-join Plus 40" panose="02000505000000020003" pitchFamily="50" charset="0"/>
              </a:rPr>
              <a:t>Q6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299" t="37115" r="51233" b="29771"/>
          <a:stretch/>
        </p:blipFill>
        <p:spPr>
          <a:xfrm>
            <a:off x="260684" y="3340517"/>
            <a:ext cx="5966392" cy="2887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765" t="34485" r="50000" b="27796"/>
          <a:stretch/>
        </p:blipFill>
        <p:spPr>
          <a:xfrm>
            <a:off x="6497050" y="1213937"/>
            <a:ext cx="5454318" cy="310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83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1" y="-14869"/>
            <a:ext cx="10515600" cy="1325563"/>
          </a:xfrm>
        </p:spPr>
        <p:txBody>
          <a:bodyPr>
            <a:noAutofit/>
          </a:bodyPr>
          <a:lstStyle/>
          <a:p>
            <a:r>
              <a:rPr lang="en-GB" sz="2800" u="sng" dirty="0">
                <a:latin typeface="Letter-join Plus 40" panose="02000505000000020003" pitchFamily="50" charset="0"/>
              </a:rPr>
              <a:t>Multiplying and dividing by 10, 100 and 1000 -movement of digits</a:t>
            </a:r>
            <a:br>
              <a:rPr lang="en-GB" sz="2800" u="sng" dirty="0">
                <a:latin typeface="Letter-join Plus 40" panose="02000505000000020003" pitchFamily="50" charset="0"/>
              </a:rPr>
            </a:br>
            <a:r>
              <a:rPr lang="en-GB" sz="2800" dirty="0">
                <a:latin typeface="Letter-join Plus 40" panose="02000505000000020003" pitchFamily="50" charset="0"/>
              </a:rPr>
              <a:t>Q7 &amp; 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915" t="26371" r="50370" b="39857"/>
          <a:stretch/>
        </p:blipFill>
        <p:spPr>
          <a:xfrm>
            <a:off x="84221" y="1732547"/>
            <a:ext cx="5789532" cy="2839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025" t="34265" r="49630" b="31963"/>
          <a:stretch/>
        </p:blipFill>
        <p:spPr>
          <a:xfrm>
            <a:off x="6128084" y="3593432"/>
            <a:ext cx="5960994" cy="295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23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63" y="0"/>
            <a:ext cx="10515600" cy="1325563"/>
          </a:xfrm>
        </p:spPr>
        <p:txBody>
          <a:bodyPr>
            <a:noAutofit/>
          </a:bodyPr>
          <a:lstStyle/>
          <a:p>
            <a:r>
              <a:rPr lang="en-GB" sz="2800" u="sng" dirty="0">
                <a:latin typeface="Letter-join Plus 40" panose="02000505000000020003" pitchFamily="50" charset="0"/>
              </a:rPr>
              <a:t>Division of a number using short division</a:t>
            </a:r>
            <a:br>
              <a:rPr lang="en-GB" sz="2800" u="sng" dirty="0">
                <a:latin typeface="Letter-join Plus 40" panose="02000505000000020003" pitchFamily="50" charset="0"/>
              </a:rPr>
            </a:br>
            <a:r>
              <a:rPr lang="en-GB" sz="2800" dirty="0">
                <a:latin typeface="Letter-join Plus 40" panose="02000505000000020003" pitchFamily="50" charset="0"/>
              </a:rPr>
              <a:t>Q9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560" t="21107" r="17943" b="13542"/>
          <a:stretch/>
        </p:blipFill>
        <p:spPr>
          <a:xfrm>
            <a:off x="3608464" y="1726281"/>
            <a:ext cx="8583536" cy="4966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765" t="41282" r="49384" b="24507"/>
          <a:stretch/>
        </p:blipFill>
        <p:spPr>
          <a:xfrm>
            <a:off x="100263" y="1096963"/>
            <a:ext cx="3685674" cy="187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73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293</Words>
  <Application>Microsoft Office PowerPoint</Application>
  <PresentationFormat>Widescreen</PresentationFormat>
  <Paragraphs>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Letter-join Plus 40</vt:lpstr>
      <vt:lpstr>Office Theme</vt:lpstr>
      <vt:lpstr>Welcome to the Year 6 Arithmetic Methods Session</vt:lpstr>
      <vt:lpstr>Addition of whole numbers -Column Method Q1</vt:lpstr>
      <vt:lpstr>Subtraction of whole numbers -Column Method Q2</vt:lpstr>
      <vt:lpstr>Addition and subtraction of decimal numbers - Column Method Q2&amp;3</vt:lpstr>
      <vt:lpstr>Understanding the place value within addition (partitioning) Q5</vt:lpstr>
      <vt:lpstr>Multiplication of two numbers -long multiplication method </vt:lpstr>
      <vt:lpstr>Multiplication of two numbers - long multiplication method Q6</vt:lpstr>
      <vt:lpstr>Multiplying and dividing by 10, 100 and 1000 -movement of digits Q7 &amp; 8</vt:lpstr>
      <vt:lpstr>Division of a number using short division Q9</vt:lpstr>
      <vt:lpstr>Division of a number giving a decimal answer (short division) Q10</vt:lpstr>
      <vt:lpstr>Division of a number by a 2-digit number - long division </vt:lpstr>
      <vt:lpstr>Division of a number by a 2-digit number - long division Q11</vt:lpstr>
      <vt:lpstr>PowerPoint Presentation</vt:lpstr>
      <vt:lpstr>Find a percentage of an amount Q13 </vt:lpstr>
      <vt:lpstr>Find a fraction of a quantity Q14 </vt:lpstr>
      <vt:lpstr>Add and subtract fractions with the same denominator Q15 &amp; 16 </vt:lpstr>
      <vt:lpstr>Add and subtract fractions with different denominators Q17 &amp; 18 </vt:lpstr>
      <vt:lpstr>Add and subtract mixed number fractions  Q19 &amp; 20 </vt:lpstr>
      <vt:lpstr>Multiply fractions Multiply the numerator and the denominator Q21</vt:lpstr>
      <vt:lpstr>Multiplication of a mixed number by a whole number Q22</vt:lpstr>
      <vt:lpstr>Multiply a fraction by an integer Q23 </vt:lpstr>
      <vt:lpstr>Divide a fraction by an integer Q24 </vt:lpstr>
    </vt:vector>
  </TitlesOfParts>
  <Company>Warwickshire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Arithmetic methods session</dc:title>
  <dc:creator>B List WLS</dc:creator>
  <cp:lastModifiedBy>S Khaira WLS</cp:lastModifiedBy>
  <cp:revision>16</cp:revision>
  <cp:lastPrinted>2019-01-31T14:27:24Z</cp:lastPrinted>
  <dcterms:created xsi:type="dcterms:W3CDTF">2019-01-29T16:36:55Z</dcterms:created>
  <dcterms:modified xsi:type="dcterms:W3CDTF">2023-02-10T11:52:37Z</dcterms:modified>
</cp:coreProperties>
</file>