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2"/>
  </p:notesMasterIdLst>
  <p:handoutMasterIdLst>
    <p:handoutMasterId r:id="rId33"/>
  </p:handoutMasterIdLst>
  <p:sldIdLst>
    <p:sldId id="259" r:id="rId5"/>
    <p:sldId id="257" r:id="rId6"/>
    <p:sldId id="273" r:id="rId7"/>
    <p:sldId id="308" r:id="rId8"/>
    <p:sldId id="275" r:id="rId9"/>
    <p:sldId id="306" r:id="rId10"/>
    <p:sldId id="258" r:id="rId11"/>
    <p:sldId id="277" r:id="rId12"/>
    <p:sldId id="268" r:id="rId13"/>
    <p:sldId id="278" r:id="rId14"/>
    <p:sldId id="280" r:id="rId15"/>
    <p:sldId id="279" r:id="rId16"/>
    <p:sldId id="283" r:id="rId17"/>
    <p:sldId id="309" r:id="rId18"/>
    <p:sldId id="272" r:id="rId19"/>
    <p:sldId id="284" r:id="rId20"/>
    <p:sldId id="282" r:id="rId21"/>
    <p:sldId id="285" r:id="rId22"/>
    <p:sldId id="291" r:id="rId23"/>
    <p:sldId id="288" r:id="rId24"/>
    <p:sldId id="292" r:id="rId25"/>
    <p:sldId id="310" r:id="rId26"/>
    <p:sldId id="295" r:id="rId27"/>
    <p:sldId id="301" r:id="rId28"/>
    <p:sldId id="296" r:id="rId29"/>
    <p:sldId id="303" r:id="rId30"/>
    <p:sldId id="304" r:id="rId31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7A81C6-FBD1-41CB-9E22-31F4F3427C1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CA54C1B-E4C9-473E-B0AD-F40BC75FA7AA}">
      <dgm:prSet phldrT="[Text]" custT="1"/>
      <dgm:spPr/>
      <dgm:t>
        <a:bodyPr/>
        <a:lstStyle/>
        <a:p>
          <a:r>
            <a:rPr lang="en-US" sz="1600" dirty="0">
              <a:latin typeface="Sassoon Primary Rg" panose="02000606020000020004" pitchFamily="50" charset="0"/>
            </a:rPr>
            <a:t>Develop curiosity and enthusiasm for learning</a:t>
          </a:r>
        </a:p>
      </dgm:t>
    </dgm:pt>
    <dgm:pt modelId="{29743784-EE3A-461F-994A-A92CA35A8388}" type="parTrans" cxnId="{77B23C0F-AB53-4448-A972-5C4483EB2B7B}">
      <dgm:prSet/>
      <dgm:spPr/>
      <dgm:t>
        <a:bodyPr/>
        <a:lstStyle/>
        <a:p>
          <a:endParaRPr lang="en-US"/>
        </a:p>
      </dgm:t>
    </dgm:pt>
    <dgm:pt modelId="{00475006-7102-46B5-930D-7D5467CD646E}" type="sibTrans" cxnId="{77B23C0F-AB53-4448-A972-5C4483EB2B7B}">
      <dgm:prSet/>
      <dgm:spPr/>
      <dgm:t>
        <a:bodyPr/>
        <a:lstStyle/>
        <a:p>
          <a:endParaRPr lang="en-US"/>
        </a:p>
      </dgm:t>
    </dgm:pt>
    <dgm:pt modelId="{798FDB42-B457-4923-AA84-FFAE6F7D3611}">
      <dgm:prSet phldrT="[Text]" custT="1"/>
      <dgm:spPr/>
      <dgm:t>
        <a:bodyPr/>
        <a:lstStyle/>
        <a:p>
          <a:r>
            <a:rPr lang="en-US" sz="1600" dirty="0">
              <a:latin typeface="Sassoon Primary Rg" panose="02000606020000020004" pitchFamily="50" charset="0"/>
            </a:rPr>
            <a:t>Crucial in order to develop skills in the specific areas</a:t>
          </a:r>
        </a:p>
      </dgm:t>
    </dgm:pt>
    <dgm:pt modelId="{37939A5B-5137-49EF-B3F5-339C37D24817}" type="parTrans" cxnId="{E3DD6C94-C0C7-4BEE-A064-65796DD7E0DB}">
      <dgm:prSet/>
      <dgm:spPr/>
      <dgm:t>
        <a:bodyPr/>
        <a:lstStyle/>
        <a:p>
          <a:endParaRPr lang="en-US"/>
        </a:p>
      </dgm:t>
    </dgm:pt>
    <dgm:pt modelId="{9A4B792B-E6F8-47F5-8003-5B628F00EE5F}" type="sibTrans" cxnId="{E3DD6C94-C0C7-4BEE-A064-65796DD7E0DB}">
      <dgm:prSet/>
      <dgm:spPr/>
      <dgm:t>
        <a:bodyPr/>
        <a:lstStyle/>
        <a:p>
          <a:endParaRPr lang="en-US"/>
        </a:p>
      </dgm:t>
    </dgm:pt>
    <dgm:pt modelId="{5822931A-DA2C-41D5-BACC-200C180BB389}" type="pres">
      <dgm:prSet presAssocID="{137A81C6-FBD1-41CB-9E22-31F4F3427C18}" presName="CompostProcess" presStyleCnt="0">
        <dgm:presLayoutVars>
          <dgm:dir/>
          <dgm:resizeHandles val="exact"/>
        </dgm:presLayoutVars>
      </dgm:prSet>
      <dgm:spPr/>
    </dgm:pt>
    <dgm:pt modelId="{46F8B0DC-62C2-41B8-8652-4CEC329467A6}" type="pres">
      <dgm:prSet presAssocID="{137A81C6-FBD1-41CB-9E22-31F4F3427C18}" presName="arrow" presStyleLbl="bgShp" presStyleIdx="0" presStyleCnt="1" custAng="10800000" custLinFactNeighborX="-2238"/>
      <dgm:spPr/>
    </dgm:pt>
    <dgm:pt modelId="{E2FCEB54-4F24-4285-A29A-8D2A3197E791}" type="pres">
      <dgm:prSet presAssocID="{137A81C6-FBD1-41CB-9E22-31F4F3427C18}" presName="linearProcess" presStyleCnt="0"/>
      <dgm:spPr/>
    </dgm:pt>
    <dgm:pt modelId="{1E93E5E8-F9DC-4BF8-A75C-B729454E7363}" type="pres">
      <dgm:prSet presAssocID="{7CA54C1B-E4C9-473E-B0AD-F40BC75FA7AA}" presName="textNode" presStyleLbl="node1" presStyleIdx="0" presStyleCnt="2">
        <dgm:presLayoutVars>
          <dgm:bulletEnabled val="1"/>
        </dgm:presLayoutVars>
      </dgm:prSet>
      <dgm:spPr/>
    </dgm:pt>
    <dgm:pt modelId="{DB2A034D-BE56-49A8-A67C-C7E3DF920A06}" type="pres">
      <dgm:prSet presAssocID="{00475006-7102-46B5-930D-7D5467CD646E}" presName="sibTrans" presStyleCnt="0"/>
      <dgm:spPr/>
    </dgm:pt>
    <dgm:pt modelId="{2A8E7FD0-B04D-484E-ABBB-322C2F1CB3D8}" type="pres">
      <dgm:prSet presAssocID="{798FDB42-B457-4923-AA84-FFAE6F7D3611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77B23C0F-AB53-4448-A972-5C4483EB2B7B}" srcId="{137A81C6-FBD1-41CB-9E22-31F4F3427C18}" destId="{7CA54C1B-E4C9-473E-B0AD-F40BC75FA7AA}" srcOrd="0" destOrd="0" parTransId="{29743784-EE3A-461F-994A-A92CA35A8388}" sibTransId="{00475006-7102-46B5-930D-7D5467CD646E}"/>
    <dgm:cxn modelId="{367D2D39-AE88-4590-95F9-506E896221EC}" type="presOf" srcId="{798FDB42-B457-4923-AA84-FFAE6F7D3611}" destId="{2A8E7FD0-B04D-484E-ABBB-322C2F1CB3D8}" srcOrd="0" destOrd="0" presId="urn:microsoft.com/office/officeart/2005/8/layout/hProcess9"/>
    <dgm:cxn modelId="{E3DD6C94-C0C7-4BEE-A064-65796DD7E0DB}" srcId="{137A81C6-FBD1-41CB-9E22-31F4F3427C18}" destId="{798FDB42-B457-4923-AA84-FFAE6F7D3611}" srcOrd="1" destOrd="0" parTransId="{37939A5B-5137-49EF-B3F5-339C37D24817}" sibTransId="{9A4B792B-E6F8-47F5-8003-5B628F00EE5F}"/>
    <dgm:cxn modelId="{FD38EFC4-0E0A-43CE-8FD0-3FA1205A5C87}" type="presOf" srcId="{7CA54C1B-E4C9-473E-B0AD-F40BC75FA7AA}" destId="{1E93E5E8-F9DC-4BF8-A75C-B729454E7363}" srcOrd="0" destOrd="0" presId="urn:microsoft.com/office/officeart/2005/8/layout/hProcess9"/>
    <dgm:cxn modelId="{120FBAEF-32F5-4E19-B778-3DBDFAE63E5B}" type="presOf" srcId="{137A81C6-FBD1-41CB-9E22-31F4F3427C18}" destId="{5822931A-DA2C-41D5-BACC-200C180BB389}" srcOrd="0" destOrd="0" presId="urn:microsoft.com/office/officeart/2005/8/layout/hProcess9"/>
    <dgm:cxn modelId="{F0B22075-98B8-4112-90EC-78F7686F4355}" type="presParOf" srcId="{5822931A-DA2C-41D5-BACC-200C180BB389}" destId="{46F8B0DC-62C2-41B8-8652-4CEC329467A6}" srcOrd="0" destOrd="0" presId="urn:microsoft.com/office/officeart/2005/8/layout/hProcess9"/>
    <dgm:cxn modelId="{CB08F3ED-B441-4B46-83A7-ECC8703A2F73}" type="presParOf" srcId="{5822931A-DA2C-41D5-BACC-200C180BB389}" destId="{E2FCEB54-4F24-4285-A29A-8D2A3197E791}" srcOrd="1" destOrd="0" presId="urn:microsoft.com/office/officeart/2005/8/layout/hProcess9"/>
    <dgm:cxn modelId="{09AF5E79-DA4A-46DF-A45A-FC9FEBB7C9F3}" type="presParOf" srcId="{E2FCEB54-4F24-4285-A29A-8D2A3197E791}" destId="{1E93E5E8-F9DC-4BF8-A75C-B729454E7363}" srcOrd="0" destOrd="0" presId="urn:microsoft.com/office/officeart/2005/8/layout/hProcess9"/>
    <dgm:cxn modelId="{CD397109-C15E-47BE-A1D8-36B1731DB059}" type="presParOf" srcId="{E2FCEB54-4F24-4285-A29A-8D2A3197E791}" destId="{DB2A034D-BE56-49A8-A67C-C7E3DF920A06}" srcOrd="1" destOrd="0" presId="urn:microsoft.com/office/officeart/2005/8/layout/hProcess9"/>
    <dgm:cxn modelId="{C7A627EF-3846-4BC8-BE9D-294B0F9A7FA2}" type="presParOf" srcId="{E2FCEB54-4F24-4285-A29A-8D2A3197E791}" destId="{2A8E7FD0-B04D-484E-ABBB-322C2F1CB3D8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F8B0DC-62C2-41B8-8652-4CEC329467A6}">
      <dsp:nvSpPr>
        <dsp:cNvPr id="0" name=""/>
        <dsp:cNvSpPr/>
      </dsp:nvSpPr>
      <dsp:spPr>
        <a:xfrm rot="10800000">
          <a:off x="225540" y="0"/>
          <a:ext cx="3424791" cy="202353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93E5E8-F9DC-4BF8-A75C-B729454E7363}">
      <dsp:nvSpPr>
        <dsp:cNvPr id="0" name=""/>
        <dsp:cNvSpPr/>
      </dsp:nvSpPr>
      <dsp:spPr>
        <a:xfrm>
          <a:off x="1882" y="607060"/>
          <a:ext cx="1931939" cy="8094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Sassoon Primary Rg" panose="02000606020000020004" pitchFamily="50" charset="0"/>
            </a:rPr>
            <a:t>Develop curiosity and enthusiasm for learning</a:t>
          </a:r>
        </a:p>
      </dsp:txBody>
      <dsp:txXfrm>
        <a:off x="41394" y="646572"/>
        <a:ext cx="1852915" cy="730389"/>
      </dsp:txXfrm>
    </dsp:sp>
    <dsp:sp modelId="{2A8E7FD0-B04D-484E-ABBB-322C2F1CB3D8}">
      <dsp:nvSpPr>
        <dsp:cNvPr id="0" name=""/>
        <dsp:cNvSpPr/>
      </dsp:nvSpPr>
      <dsp:spPr>
        <a:xfrm>
          <a:off x="2095343" y="607060"/>
          <a:ext cx="1931939" cy="8094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Sassoon Primary Rg" panose="02000606020000020004" pitchFamily="50" charset="0"/>
            </a:rPr>
            <a:t>Crucial in order to develop skills in the specific areas</a:t>
          </a:r>
        </a:p>
      </dsp:txBody>
      <dsp:txXfrm>
        <a:off x="2134855" y="646572"/>
        <a:ext cx="1852915" cy="7303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B4AE5-BDC8-4931-AAB0-D1B6FB46F34B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BA7E4-3519-4B9D-98D1-9927BD30CB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41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8B1758-2C5A-4663-9CC7-2DD46EF47499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56A5A-7825-4C8A-9B1B-E9699DFC4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083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1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21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2880700-C234-443A-9784-49262FEBF6CB}" type="slidenum">
              <a:rPr lang="en-GB" altLang="en-US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GB" altLang="en-US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188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These are some</a:t>
            </a:r>
            <a:r>
              <a:rPr lang="en-GB" baseline="0" dirty="0"/>
              <a:t> examples of materials that can be used at the “concrete” and “pictorial” stages to support students at all levels of attainment to access mathematics and deepen their understanding.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F9D8C-9A11-D844-A70C-94F43885881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279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1633E-C43B-466F-883F-0EF9F32C6E1D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A84F-29FF-409E-B812-736E918D75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963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1633E-C43B-466F-883F-0EF9F32C6E1D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A84F-29FF-409E-B812-736E918D75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906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1633E-C43B-466F-883F-0EF9F32C6E1D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A84F-29FF-409E-B812-736E918D75BA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3004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1633E-C43B-466F-883F-0EF9F32C6E1D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A84F-29FF-409E-B812-736E918D75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798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1633E-C43B-466F-883F-0EF9F32C6E1D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A84F-29FF-409E-B812-736E918D75BA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4202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1633E-C43B-466F-883F-0EF9F32C6E1D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A84F-29FF-409E-B812-736E918D75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218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1633E-C43B-466F-883F-0EF9F32C6E1D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A84F-29FF-409E-B812-736E918D75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609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1633E-C43B-466F-883F-0EF9F32C6E1D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A84F-29FF-409E-B812-736E918D75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727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1633E-C43B-466F-883F-0EF9F32C6E1D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A84F-29FF-409E-B812-736E918D75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399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1633E-C43B-466F-883F-0EF9F32C6E1D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A84F-29FF-409E-B812-736E918D75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937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1633E-C43B-466F-883F-0EF9F32C6E1D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A84F-29FF-409E-B812-736E918D75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095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1633E-C43B-466F-883F-0EF9F32C6E1D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A84F-29FF-409E-B812-736E918D75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464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1633E-C43B-466F-883F-0EF9F32C6E1D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A84F-29FF-409E-B812-736E918D75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000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1633E-C43B-466F-883F-0EF9F32C6E1D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A84F-29FF-409E-B812-736E918D75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947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1633E-C43B-466F-883F-0EF9F32C6E1D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A84F-29FF-409E-B812-736E918D75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828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1633E-C43B-466F-883F-0EF9F32C6E1D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A84F-29FF-409E-B812-736E918D75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34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1633E-C43B-466F-883F-0EF9F32C6E1D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4ABA84F-29FF-409E-B812-736E918D75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745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ksblMiliA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2584" y="135719"/>
            <a:ext cx="6222230" cy="748146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latin typeface="Sassoon Primary Rg" panose="02000606020000020004" pitchFamily="50" charset="0"/>
              </a:rPr>
              <a:t>Welcome to the Reception Curriculum Meeting</a:t>
            </a:r>
            <a:r>
              <a:rPr lang="en-GB" b="1" u="sng" dirty="0">
                <a:latin typeface="Sassoon Primary Rg" panose="02000606020000020004" pitchFamily="50" charset="0"/>
              </a:rPr>
              <a:t> </a:t>
            </a:r>
          </a:p>
        </p:txBody>
      </p:sp>
      <p:pic>
        <p:nvPicPr>
          <p:cNvPr id="1026" name="Picture 0" descr="Woodloes_logo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995" y="259937"/>
            <a:ext cx="1390278" cy="1390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CED903-4ABD-45E7-85F8-B63EA1640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038" y="1503066"/>
            <a:ext cx="8041321" cy="507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857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3"/>
          <p:cNvSpPr>
            <a:spLocks noGrp="1" noChangeArrowheads="1"/>
          </p:cNvSpPr>
          <p:nvPr>
            <p:ph idx="1"/>
          </p:nvPr>
        </p:nvSpPr>
        <p:spPr>
          <a:xfrm>
            <a:off x="827710" y="426981"/>
            <a:ext cx="10633165" cy="5691187"/>
          </a:xfrm>
        </p:spPr>
        <p:txBody>
          <a:bodyPr>
            <a:normAutofit fontScale="92500" lnSpcReduction="10000"/>
          </a:bodyPr>
          <a:lstStyle/>
          <a:p>
            <a:pPr marL="0" indent="0" algn="ctr" eaLnBrk="1" hangingPunct="1">
              <a:buNone/>
            </a:pPr>
            <a:r>
              <a:rPr lang="en-GB" altLang="en-US" sz="4000" dirty="0">
                <a:latin typeface="SassoonPrimaryInfant" panose="00000400000000000000" pitchFamily="2" charset="0"/>
              </a:rPr>
              <a:t>In order to read using phonics children need to </a:t>
            </a:r>
            <a:r>
              <a:rPr lang="en-GB" altLang="en-US" sz="4000" b="1" dirty="0">
                <a:latin typeface="SassoonPrimaryInfant" panose="00000400000000000000" pitchFamily="2" charset="0"/>
              </a:rPr>
              <a:t>blend</a:t>
            </a:r>
            <a:r>
              <a:rPr lang="en-GB" altLang="en-US" sz="4000" dirty="0">
                <a:latin typeface="SassoonPrimaryInfant" panose="00000400000000000000" pitchFamily="2" charset="0"/>
              </a:rPr>
              <a:t> sounds for reading </a:t>
            </a:r>
          </a:p>
          <a:p>
            <a:pPr marL="0" indent="0" algn="ctr" eaLnBrk="1" hangingPunct="1">
              <a:buNone/>
            </a:pPr>
            <a:endParaRPr lang="en-GB" altLang="en-US" u="sng" dirty="0">
              <a:latin typeface="Sassoon Primary Rg" panose="02000606020000020004" pitchFamily="50" charset="0"/>
            </a:endParaRPr>
          </a:p>
          <a:p>
            <a:pPr marL="0" indent="0" algn="ctr" eaLnBrk="1" hangingPunct="1">
              <a:buNone/>
            </a:pPr>
            <a:r>
              <a:rPr lang="en-GB" altLang="en-US" dirty="0">
                <a:latin typeface="Sassoon Primary Rg" panose="02000606020000020004" pitchFamily="50" charset="0"/>
              </a:rPr>
              <a:t>Most words can be broken down into individual sounds.</a:t>
            </a:r>
          </a:p>
          <a:p>
            <a:pPr marL="0" indent="0" algn="ctr" eaLnBrk="1" hangingPunct="1">
              <a:buNone/>
            </a:pPr>
            <a:endParaRPr lang="en-GB" altLang="en-US" dirty="0">
              <a:latin typeface="Sassoon Primary Rg" panose="02000606020000020004" pitchFamily="50" charset="0"/>
            </a:endParaRPr>
          </a:p>
          <a:p>
            <a:pPr marL="0" indent="0" algn="ctr" eaLnBrk="1" hangingPunct="1">
              <a:buNone/>
            </a:pPr>
            <a:r>
              <a:rPr lang="en-GB" altLang="en-US" dirty="0">
                <a:latin typeface="Sassoon Primary Rg" panose="02000606020000020004" pitchFamily="50" charset="0"/>
              </a:rPr>
              <a:t>e.g.</a:t>
            </a:r>
          </a:p>
          <a:p>
            <a:pPr marL="0" indent="0" algn="ctr" eaLnBrk="1" hangingPunct="1">
              <a:buNone/>
            </a:pPr>
            <a:r>
              <a:rPr lang="en-GB" altLang="en-US" sz="6600" dirty="0">
                <a:latin typeface="Sassoon Primary Rg" panose="02000606020000020004" pitchFamily="50" charset="0"/>
              </a:rPr>
              <a:t>c a t</a:t>
            </a:r>
          </a:p>
          <a:p>
            <a:pPr marL="0" indent="0" algn="ctr" eaLnBrk="1" hangingPunct="1">
              <a:buNone/>
            </a:pPr>
            <a:endParaRPr lang="en-GB" altLang="en-US" dirty="0">
              <a:latin typeface="Sassoon Primary Rg" panose="02000606020000020004" pitchFamily="50" charset="0"/>
            </a:endParaRPr>
          </a:p>
          <a:p>
            <a:pPr marL="0" indent="0" algn="ctr" eaLnBrk="1" hangingPunct="1">
              <a:buNone/>
            </a:pPr>
            <a:r>
              <a:rPr lang="en-GB" altLang="en-US" dirty="0">
                <a:latin typeface="Sassoon Primary Rg" panose="02000606020000020004" pitchFamily="50" charset="0"/>
              </a:rPr>
              <a:t>If a word has a digraph in it then it is blended like this:</a:t>
            </a:r>
          </a:p>
          <a:p>
            <a:pPr marL="0" indent="0" algn="ctr" eaLnBrk="1" hangingPunct="1">
              <a:buNone/>
            </a:pPr>
            <a:endParaRPr lang="en-GB" altLang="en-US" dirty="0">
              <a:latin typeface="Sassoon Primary Rg" panose="02000606020000020004" pitchFamily="50" charset="0"/>
            </a:endParaRPr>
          </a:p>
          <a:p>
            <a:pPr marL="0" indent="0" algn="ctr">
              <a:buNone/>
            </a:pPr>
            <a:r>
              <a:rPr lang="en-GB" altLang="en-US" sz="6600" dirty="0">
                <a:latin typeface="Sassoon Primary Rg" panose="02000606020000020004" pitchFamily="50" charset="0"/>
              </a:rPr>
              <a:t>s h </a:t>
            </a:r>
            <a:r>
              <a:rPr lang="en-GB" altLang="en-US" sz="6600" dirty="0" err="1">
                <a:latin typeface="Sassoon Primary Rg" panose="02000606020000020004" pitchFamily="50" charset="0"/>
              </a:rPr>
              <a:t>i</a:t>
            </a:r>
            <a:r>
              <a:rPr lang="en-GB" altLang="en-US" sz="6600" dirty="0">
                <a:latin typeface="Sassoon Primary Rg" panose="02000606020000020004" pitchFamily="50" charset="0"/>
              </a:rPr>
              <a:t> p</a:t>
            </a:r>
          </a:p>
          <a:p>
            <a:pPr marL="0" indent="0" algn="ctr" eaLnBrk="1" hangingPunct="1">
              <a:buNone/>
            </a:pPr>
            <a:endParaRPr lang="en-GB" altLang="en-US" dirty="0">
              <a:latin typeface="Sassoon Primary Rg" panose="02000606020000020004" pitchFamily="50" charset="0"/>
            </a:endParaRPr>
          </a:p>
          <a:p>
            <a:pPr marL="0" indent="0" algn="ctr" eaLnBrk="1" hangingPunct="1">
              <a:buNone/>
            </a:pPr>
            <a:endParaRPr lang="en-GB" altLang="en-US" u="sng" dirty="0">
              <a:latin typeface="Sassoon Primary Rg" panose="02000606020000020004" pitchFamily="50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583382" y="3796145"/>
            <a:ext cx="124691" cy="1108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6137364" y="3796145"/>
            <a:ext cx="124691" cy="1108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6705001" y="3796145"/>
            <a:ext cx="124691" cy="1108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6373091" y="5985163"/>
            <a:ext cx="124691" cy="1108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6844146" y="5985163"/>
            <a:ext cx="124691" cy="1108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5327072" y="6040581"/>
            <a:ext cx="63730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336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675310" y="565527"/>
            <a:ext cx="10633165" cy="5322655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en-GB" altLang="en-US" sz="3600" b="1" dirty="0">
                <a:latin typeface="SassoonPrimaryInfant" panose="00000400000000000000" pitchFamily="2" charset="0"/>
              </a:rPr>
              <a:t>Segment</a:t>
            </a:r>
            <a:r>
              <a:rPr lang="en-GB" altLang="en-US" sz="3600" dirty="0">
                <a:latin typeface="SassoonPrimaryInfant" panose="00000400000000000000" pitchFamily="2" charset="0"/>
              </a:rPr>
              <a:t>ing for spelling</a:t>
            </a:r>
          </a:p>
          <a:p>
            <a:pPr marL="0" indent="0" algn="ctr" eaLnBrk="1" hangingPunct="1">
              <a:buNone/>
            </a:pPr>
            <a:endParaRPr lang="en-GB" altLang="en-US" u="sng" dirty="0">
              <a:latin typeface="Sassoon Primary Rg" panose="02000606020000020004" pitchFamily="50" charset="0"/>
            </a:endParaRPr>
          </a:p>
          <a:p>
            <a:pPr marL="0" indent="0" algn="ctr">
              <a:buNone/>
            </a:pPr>
            <a:r>
              <a:rPr lang="en-GB" altLang="en-US" dirty="0">
                <a:latin typeface="Sassoon Primary Rg" panose="02000606020000020004" pitchFamily="50" charset="0"/>
              </a:rPr>
              <a:t>Segmenting is separating a word into its original sounds</a:t>
            </a:r>
          </a:p>
          <a:p>
            <a:pPr marL="0" indent="0" algn="ctr">
              <a:buNone/>
            </a:pPr>
            <a:r>
              <a:rPr lang="en-GB" altLang="en-US" dirty="0">
                <a:latin typeface="Sassoon Primary Rg" panose="02000606020000020004" pitchFamily="50" charset="0"/>
              </a:rPr>
              <a:t>e.g.</a:t>
            </a:r>
          </a:p>
          <a:p>
            <a:pPr marL="0" indent="0" algn="ctr">
              <a:buNone/>
            </a:pPr>
            <a:endParaRPr lang="en-GB" altLang="en-US" dirty="0">
              <a:latin typeface="Sassoon Primary Rg" panose="02000606020000020004" pitchFamily="50" charset="0"/>
            </a:endParaRPr>
          </a:p>
          <a:p>
            <a:pPr marL="0" indent="0" algn="ctr">
              <a:buNone/>
            </a:pPr>
            <a:r>
              <a:rPr lang="en-GB" altLang="en-US" sz="6600" dirty="0">
                <a:latin typeface="Sassoon Primary Rg" panose="02000606020000020004" pitchFamily="50" charset="0"/>
              </a:rPr>
              <a:t>d o g</a:t>
            </a:r>
          </a:p>
          <a:p>
            <a:pPr marL="0" indent="0" algn="ctr">
              <a:buNone/>
            </a:pPr>
            <a:endParaRPr lang="en-GB" altLang="en-US" sz="3600" dirty="0">
              <a:latin typeface="Sassoon Primary Rg" panose="02000606020000020004" pitchFamily="50" charset="0"/>
            </a:endParaRPr>
          </a:p>
          <a:p>
            <a:pPr marL="0" indent="0" algn="ctr">
              <a:buNone/>
            </a:pPr>
            <a:r>
              <a:rPr lang="en-GB" altLang="en-US" dirty="0">
                <a:latin typeface="Sassoon Primary Rg" panose="02000606020000020004" pitchFamily="50" charset="0"/>
              </a:rPr>
              <a:t>To help with segmenting, we use robot arms.</a:t>
            </a:r>
          </a:p>
        </p:txBody>
      </p:sp>
    </p:spTree>
    <p:extLst>
      <p:ext uri="{BB962C8B-B14F-4D97-AF65-F5344CB8AC3E}">
        <p14:creationId xmlns:p14="http://schemas.microsoft.com/office/powerpoint/2010/main" val="1030532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3"/>
          <p:cNvSpPr>
            <a:spLocks noGrp="1" noChangeArrowheads="1"/>
          </p:cNvSpPr>
          <p:nvPr>
            <p:ph idx="1"/>
          </p:nvPr>
        </p:nvSpPr>
        <p:spPr>
          <a:xfrm>
            <a:off x="827710" y="426981"/>
            <a:ext cx="10633165" cy="5691187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buNone/>
            </a:pPr>
            <a:r>
              <a:rPr lang="en-GB" altLang="en-US" u="sng" dirty="0">
                <a:latin typeface="Sassoon Primary Rg" panose="02000606020000020004" pitchFamily="50" charset="0"/>
              </a:rPr>
              <a:t>Tricky words</a:t>
            </a:r>
          </a:p>
          <a:p>
            <a:pPr marL="0" indent="0" algn="ctr" eaLnBrk="1" hangingPunct="1">
              <a:buNone/>
            </a:pPr>
            <a:endParaRPr lang="en-GB" altLang="en-US" u="sng" dirty="0">
              <a:latin typeface="Sassoon Primary Rg" panose="02000606020000020004" pitchFamily="50" charset="0"/>
            </a:endParaRPr>
          </a:p>
          <a:p>
            <a:pPr marL="0" indent="0" algn="ctr" eaLnBrk="1" hangingPunct="1">
              <a:buNone/>
            </a:pPr>
            <a:r>
              <a:rPr lang="en-GB" altLang="en-US" dirty="0">
                <a:latin typeface="Sassoon Primary Rg" panose="02000606020000020004" pitchFamily="50" charset="0"/>
              </a:rPr>
              <a:t>Some words cannot be sounded out by reading the sounds.</a:t>
            </a:r>
          </a:p>
          <a:p>
            <a:pPr marL="0" indent="0" algn="ctr" eaLnBrk="1" hangingPunct="1">
              <a:buNone/>
            </a:pPr>
            <a:endParaRPr lang="en-GB" altLang="en-US" sz="6600" dirty="0">
              <a:latin typeface="Sassoon Primary Rg" panose="02000606020000020004" pitchFamily="50" charset="0"/>
            </a:endParaRPr>
          </a:p>
          <a:p>
            <a:pPr marL="0" indent="0" algn="ctr" eaLnBrk="1" hangingPunct="1">
              <a:buNone/>
            </a:pPr>
            <a:r>
              <a:rPr lang="en-GB" altLang="en-US" sz="6600" dirty="0">
                <a:latin typeface="Sassoon Primary Rg" panose="02000606020000020004" pitchFamily="50" charset="0"/>
              </a:rPr>
              <a:t>the</a:t>
            </a:r>
          </a:p>
          <a:p>
            <a:pPr marL="0" indent="0" algn="ctr" eaLnBrk="1" hangingPunct="1">
              <a:buNone/>
            </a:pPr>
            <a:r>
              <a:rPr lang="en-GB" altLang="en-US" sz="6600" dirty="0">
                <a:latin typeface="Sassoon Primary Rg" panose="02000606020000020004" pitchFamily="50" charset="0"/>
              </a:rPr>
              <a:t>she</a:t>
            </a:r>
          </a:p>
          <a:p>
            <a:pPr marL="0" indent="0" algn="ctr" eaLnBrk="1" hangingPunct="1">
              <a:buNone/>
            </a:pPr>
            <a:r>
              <a:rPr lang="en-GB" altLang="en-US" sz="6600" dirty="0">
                <a:latin typeface="Sassoon Primary Rg" panose="02000606020000020004" pitchFamily="50" charset="0"/>
              </a:rPr>
              <a:t>my</a:t>
            </a:r>
          </a:p>
          <a:p>
            <a:pPr marL="0" indent="0" algn="ctr" eaLnBrk="1" hangingPunct="1">
              <a:buNone/>
            </a:pPr>
            <a:endParaRPr lang="en-GB" altLang="en-US" dirty="0">
              <a:latin typeface="Sassoon Primary Rg" panose="02000606020000020004" pitchFamily="50" charset="0"/>
            </a:endParaRPr>
          </a:p>
          <a:p>
            <a:pPr marL="0" indent="0" algn="ctr" eaLnBrk="1" hangingPunct="1">
              <a:buNone/>
            </a:pPr>
            <a:endParaRPr lang="en-GB" altLang="en-US" u="sng" dirty="0">
              <a:latin typeface="Sassoon Primary Rg" panose="02000606020000020004" pitchFamily="50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E31692-BA75-4E56-8D9F-DD09D15AB5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99" t="18776" r="20791" b="8299"/>
          <a:stretch/>
        </p:blipFill>
        <p:spPr>
          <a:xfrm>
            <a:off x="2481943" y="1116959"/>
            <a:ext cx="7072604" cy="500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354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1122276" y="761178"/>
            <a:ext cx="9304020" cy="2578893"/>
          </a:xfrm>
        </p:spPr>
        <p:txBody>
          <a:bodyPr rtlCol="0">
            <a:normAutofit/>
          </a:bodyPr>
          <a:lstStyle/>
          <a:p>
            <a:pPr marL="0" indent="0" algn="ctr">
              <a:buNone/>
              <a:defRPr/>
            </a:pP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SassoonPrimaryInfant" panose="00000400000000000000" pitchFamily="2" charset="0"/>
              </a:rPr>
              <a:t>Letter formation</a:t>
            </a:r>
          </a:p>
          <a:p>
            <a:pPr marL="0" indent="0" algn="ctr">
              <a:buNone/>
              <a:defRPr/>
            </a:pPr>
            <a:endParaRPr lang="en-GB" sz="2600" u="sng" dirty="0">
              <a:latin typeface="Sassoon Primary Rg" panose="02000606020000020004" pitchFamily="50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1E4B2B-AB80-40ED-B58B-50C080CD24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89" t="16190" r="17194" b="38911"/>
          <a:stretch/>
        </p:blipFill>
        <p:spPr>
          <a:xfrm>
            <a:off x="296909" y="1966649"/>
            <a:ext cx="11728810" cy="441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026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B8AE4D-F603-44E1-9753-E8790AF90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18" y="202405"/>
            <a:ext cx="8033657" cy="63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21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3"/>
          <p:cNvSpPr>
            <a:spLocks noGrp="1" noChangeArrowheads="1"/>
          </p:cNvSpPr>
          <p:nvPr>
            <p:ph idx="1"/>
          </p:nvPr>
        </p:nvSpPr>
        <p:spPr>
          <a:xfrm>
            <a:off x="568037" y="476250"/>
            <a:ext cx="11070970" cy="846636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GB" altLang="en-US" dirty="0">
                <a:latin typeface="SassoonPrimaryInfant" panose="00000400000000000000" pitchFamily="2" charset="0"/>
              </a:rPr>
              <a:t>We will send by email, a weekly sheet, including sounds, jolly phonic actions and tricky words to your child practise so you can support your child’s learning.</a:t>
            </a:r>
          </a:p>
        </p:txBody>
      </p:sp>
      <p:pic>
        <p:nvPicPr>
          <p:cNvPr id="1894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3" t="33388" r="21368" b="9661"/>
          <a:stretch/>
        </p:blipFill>
        <p:spPr bwMode="auto">
          <a:xfrm>
            <a:off x="1327874" y="1482435"/>
            <a:ext cx="9536252" cy="5114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834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3" name="Rectangle 3"/>
          <p:cNvSpPr>
            <a:spLocks noGrp="1" noChangeArrowheads="1"/>
          </p:cNvSpPr>
          <p:nvPr>
            <p:ph idx="1"/>
          </p:nvPr>
        </p:nvSpPr>
        <p:spPr>
          <a:xfrm>
            <a:off x="893618" y="634134"/>
            <a:ext cx="10515600" cy="395652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altLang="en-US" sz="3900" b="1" dirty="0">
                <a:latin typeface="SassoonPrimaryInfant" panose="00000400000000000000" pitchFamily="2" charset="0"/>
              </a:rPr>
              <a:t>What you can do at home</a:t>
            </a:r>
          </a:p>
          <a:p>
            <a:r>
              <a:rPr lang="en-GB" altLang="en-US" sz="2400" dirty="0">
                <a:latin typeface="SassoonPrimaryInfant" panose="00000400000000000000" pitchFamily="2" charset="0"/>
              </a:rPr>
              <a:t>Practise sounds </a:t>
            </a:r>
          </a:p>
          <a:p>
            <a:r>
              <a:rPr lang="en-GB" altLang="en-US" sz="2400" dirty="0">
                <a:latin typeface="SassoonPrimaryInfant" panose="00000400000000000000" pitchFamily="2" charset="0"/>
              </a:rPr>
              <a:t>Read as often as possible (3/4 times a week)</a:t>
            </a:r>
          </a:p>
          <a:p>
            <a:pPr marL="0" indent="0">
              <a:buNone/>
            </a:pPr>
            <a:r>
              <a:rPr lang="en-GB" altLang="en-US" sz="2400" dirty="0">
                <a:latin typeface="SassoonPrimaryInfant" panose="00000400000000000000" pitchFamily="2" charset="0"/>
              </a:rPr>
              <a:t>- Record reading in the reading record book</a:t>
            </a:r>
          </a:p>
          <a:p>
            <a:pPr marL="0" indent="0">
              <a:buNone/>
            </a:pPr>
            <a:r>
              <a:rPr lang="en-GB" altLang="en-US" sz="2400" dirty="0">
                <a:latin typeface="SassoonPrimaryInfant" panose="00000400000000000000" pitchFamily="2" charset="0"/>
              </a:rPr>
              <a:t>-Books are in the classroom for children to change and on Bug Club</a:t>
            </a:r>
          </a:p>
          <a:p>
            <a:pPr marL="0" indent="0">
              <a:buNone/>
            </a:pPr>
            <a:endParaRPr lang="en-GB" altLang="en-US" sz="2400" dirty="0">
              <a:latin typeface="SassoonPrimaryInfant" panose="00000400000000000000" pitchFamily="2" charset="0"/>
            </a:endParaRPr>
          </a:p>
          <a:p>
            <a:pPr marL="0" indent="0">
              <a:buNone/>
            </a:pPr>
            <a:endParaRPr lang="en-GB" altLang="en-US" sz="2400" dirty="0">
              <a:latin typeface="SassoonPrimaryInfant" panose="00000400000000000000" pitchFamily="2" charset="0"/>
            </a:endParaRPr>
          </a:p>
          <a:p>
            <a:pPr marL="0" indent="0">
              <a:buNone/>
            </a:pPr>
            <a:r>
              <a:rPr lang="en-GB" altLang="en-US" sz="2400" dirty="0">
                <a:latin typeface="SassoonPrimaryInfant" panose="00000400000000000000" pitchFamily="2" charset="0"/>
              </a:rPr>
              <a:t>-</a:t>
            </a:r>
            <a:r>
              <a:rPr lang="en-GB" altLang="en-US" sz="2400" b="1" u="sng" dirty="0">
                <a:latin typeface="SassoonPrimaryInfant" panose="00000400000000000000" pitchFamily="2" charset="0"/>
              </a:rPr>
              <a:t>Active Learn Bug Club</a:t>
            </a:r>
            <a:r>
              <a:rPr lang="en-GB" altLang="en-US" sz="2400" dirty="0">
                <a:latin typeface="SassoonPrimaryInfant" panose="00000400000000000000" pitchFamily="2" charset="0"/>
              </a:rPr>
              <a:t> login (login will be in reading diary) to access online books (login – my stuff – open books)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GB" altLang="en-US" sz="2000" dirty="0">
              <a:latin typeface="Sassoon Primary Rg" panose="02000606020000020004" pitchFamily="50" charset="0"/>
            </a:endParaRPr>
          </a:p>
        </p:txBody>
      </p:sp>
      <p:pic>
        <p:nvPicPr>
          <p:cNvPr id="2052" name="Picture 4" descr="Personalised Reading Record Book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6" r="11939"/>
          <a:stretch/>
        </p:blipFill>
        <p:spPr bwMode="auto">
          <a:xfrm>
            <a:off x="9566549" y="392351"/>
            <a:ext cx="1984750" cy="25654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90D34A2-6B58-4717-BBA3-1CE031878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38" y="5105497"/>
            <a:ext cx="1618959" cy="161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835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675310" y="565527"/>
            <a:ext cx="10633165" cy="532265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altLang="en-US" sz="3600" b="1" dirty="0">
                <a:solidFill>
                  <a:schemeClr val="accent2">
                    <a:lumMod val="50000"/>
                  </a:schemeClr>
                </a:solidFill>
                <a:latin typeface="SassoonPrimaryInfant" panose="00000400000000000000" pitchFamily="2" charset="0"/>
              </a:rPr>
              <a:t>What you can do at home</a:t>
            </a:r>
          </a:p>
          <a:p>
            <a:pPr marL="0" indent="0" algn="ctr">
              <a:buNone/>
            </a:pPr>
            <a:endParaRPr lang="en-GB" altLang="en-US" sz="2400" dirty="0">
              <a:latin typeface="SassoonPrimaryInfant" panose="00000400000000000000" pitchFamily="2" charset="0"/>
            </a:endParaRPr>
          </a:p>
          <a:p>
            <a:r>
              <a:rPr lang="en-GB" altLang="en-US" sz="2400" dirty="0">
                <a:solidFill>
                  <a:schemeClr val="accent2">
                    <a:lumMod val="50000"/>
                  </a:schemeClr>
                </a:solidFill>
                <a:latin typeface="SassoonPrimaryInfant" panose="00000400000000000000" pitchFamily="2" charset="0"/>
              </a:rPr>
              <a:t>Practise writing their name, encouraging correct pencil grip and letter formation</a:t>
            </a:r>
          </a:p>
          <a:p>
            <a:r>
              <a:rPr lang="en-GB" altLang="en-US" sz="2400" dirty="0">
                <a:solidFill>
                  <a:schemeClr val="accent2">
                    <a:lumMod val="50000"/>
                  </a:schemeClr>
                </a:solidFill>
                <a:latin typeface="SassoonPrimaryInfant" panose="00000400000000000000" pitchFamily="2" charset="0"/>
              </a:rPr>
              <a:t>Practise blending and segmenting orally as well as for reading and writing</a:t>
            </a:r>
          </a:p>
          <a:p>
            <a:r>
              <a:rPr lang="en-GB" altLang="en-US" sz="2400" dirty="0">
                <a:solidFill>
                  <a:schemeClr val="accent2">
                    <a:lumMod val="50000"/>
                  </a:schemeClr>
                </a:solidFill>
                <a:latin typeface="SassoonPrimaryInfant" panose="00000400000000000000" pitchFamily="2" charset="0"/>
              </a:rPr>
              <a:t>Practise reading and spelling tricky words</a:t>
            </a:r>
          </a:p>
          <a:p>
            <a:pPr marL="0" indent="0">
              <a:buNone/>
            </a:pPr>
            <a:endParaRPr lang="en-GB" altLang="en-US" sz="2400" dirty="0">
              <a:solidFill>
                <a:schemeClr val="accent2">
                  <a:lumMod val="50000"/>
                </a:schemeClr>
              </a:solidFill>
              <a:latin typeface="SassoonPrimaryInfant" panose="00000400000000000000" pitchFamily="2" charset="0"/>
            </a:endParaRPr>
          </a:p>
          <a:p>
            <a:pPr marL="0" indent="0">
              <a:buNone/>
            </a:pPr>
            <a:r>
              <a:rPr lang="en-GB" altLang="en-US" sz="2400" dirty="0">
                <a:solidFill>
                  <a:schemeClr val="accent2">
                    <a:lumMod val="50000"/>
                  </a:schemeClr>
                </a:solidFill>
                <a:latin typeface="SassoonPrimaryInfant" panose="00000400000000000000" pitchFamily="2" charset="0"/>
              </a:rPr>
              <a:t>Helpful tips for writing at home:</a:t>
            </a:r>
          </a:p>
          <a:p>
            <a:r>
              <a:rPr lang="en-GB" altLang="en-US" sz="2400" dirty="0">
                <a:solidFill>
                  <a:schemeClr val="accent2">
                    <a:lumMod val="50000"/>
                  </a:schemeClr>
                </a:solidFill>
                <a:latin typeface="SassoonPrimaryInfant" panose="00000400000000000000" pitchFamily="2" charset="0"/>
              </a:rPr>
              <a:t>Write shopping lists</a:t>
            </a:r>
          </a:p>
          <a:p>
            <a:r>
              <a:rPr lang="en-GB" altLang="en-US" sz="2400" dirty="0">
                <a:solidFill>
                  <a:schemeClr val="accent2">
                    <a:lumMod val="50000"/>
                  </a:schemeClr>
                </a:solidFill>
                <a:latin typeface="SassoonPrimaryInfant" panose="00000400000000000000" pitchFamily="2" charset="0"/>
              </a:rPr>
              <a:t>Write letters to family members or fictional characters e.g. the tooth fairy</a:t>
            </a:r>
          </a:p>
          <a:p>
            <a:r>
              <a:rPr lang="en-GB" altLang="en-US" sz="2400" dirty="0">
                <a:solidFill>
                  <a:schemeClr val="accent2">
                    <a:lumMod val="50000"/>
                  </a:schemeClr>
                </a:solidFill>
                <a:latin typeface="SassoonPrimaryInfant" panose="00000400000000000000" pitchFamily="2" charset="0"/>
              </a:rPr>
              <a:t>Write cards</a:t>
            </a:r>
          </a:p>
          <a:p>
            <a:r>
              <a:rPr lang="en-GB" altLang="en-US" sz="2400" dirty="0">
                <a:solidFill>
                  <a:schemeClr val="accent2">
                    <a:lumMod val="50000"/>
                  </a:schemeClr>
                </a:solidFill>
                <a:latin typeface="SassoonPrimaryInfant" panose="00000400000000000000" pitchFamily="2" charset="0"/>
              </a:rPr>
              <a:t>Chalks/water paintbrushes</a:t>
            </a:r>
          </a:p>
        </p:txBody>
      </p:sp>
    </p:spTree>
    <p:extLst>
      <p:ext uri="{BB962C8B-B14F-4D97-AF65-F5344CB8AC3E}">
        <p14:creationId xmlns:p14="http://schemas.microsoft.com/office/powerpoint/2010/main" val="1775205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3"/>
          <p:cNvSpPr>
            <a:spLocks noGrp="1" noChangeArrowheads="1"/>
          </p:cNvSpPr>
          <p:nvPr>
            <p:ph idx="1"/>
          </p:nvPr>
        </p:nvSpPr>
        <p:spPr>
          <a:xfrm>
            <a:off x="1025801" y="711167"/>
            <a:ext cx="9047019" cy="4243388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GB" altLang="en-US" sz="6000" b="1" dirty="0">
                <a:solidFill>
                  <a:schemeClr val="accent2">
                    <a:lumMod val="50000"/>
                  </a:schemeClr>
                </a:solidFill>
                <a:latin typeface="SassoonPrimaryInfant" panose="00000400000000000000" pitchFamily="2" charset="0"/>
              </a:rPr>
              <a:t>Finally …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en-GB" altLang="en-US" sz="2400" dirty="0">
              <a:solidFill>
                <a:schemeClr val="accent2">
                  <a:lumMod val="50000"/>
                </a:schemeClr>
              </a:solidFill>
              <a:latin typeface="SassoonPrimaryInfant" panose="00000400000000000000" pitchFamily="2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>
                <a:solidFill>
                  <a:schemeClr val="accent2">
                    <a:lumMod val="50000"/>
                  </a:schemeClr>
                </a:solidFill>
                <a:latin typeface="SassoonPrimaryInfant" panose="00000400000000000000" pitchFamily="2" charset="0"/>
              </a:rPr>
              <a:t>At home, remember little and often!</a:t>
            </a:r>
          </a:p>
          <a:p>
            <a:pPr eaLnBrk="1" hangingPunct="1">
              <a:lnSpc>
                <a:spcPct val="90000"/>
              </a:lnSpc>
            </a:pPr>
            <a:endParaRPr lang="en-GB" altLang="en-US" sz="2400" dirty="0">
              <a:solidFill>
                <a:schemeClr val="accent2">
                  <a:lumMod val="50000"/>
                </a:schemeClr>
              </a:solidFill>
              <a:latin typeface="SassoonPrimaryInfant" panose="00000400000000000000" pitchFamily="2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>
                <a:solidFill>
                  <a:schemeClr val="accent2">
                    <a:lumMod val="50000"/>
                  </a:schemeClr>
                </a:solidFill>
                <a:latin typeface="SassoonPrimaryInfant" panose="00000400000000000000" pitchFamily="2" charset="0"/>
              </a:rPr>
              <a:t>Your child may be tired after school but don’t worry. It’s better to leave it, than to push too hard.</a:t>
            </a:r>
          </a:p>
          <a:p>
            <a:pPr eaLnBrk="1" hangingPunct="1">
              <a:lnSpc>
                <a:spcPct val="90000"/>
              </a:lnSpc>
            </a:pPr>
            <a:endParaRPr lang="en-GB" altLang="en-US" sz="2400" dirty="0">
              <a:solidFill>
                <a:schemeClr val="accent2">
                  <a:lumMod val="50000"/>
                </a:schemeClr>
              </a:solidFill>
              <a:latin typeface="SassoonPrimaryInfant" panose="00000400000000000000" pitchFamily="2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>
                <a:solidFill>
                  <a:schemeClr val="accent2">
                    <a:lumMod val="50000"/>
                  </a:schemeClr>
                </a:solidFill>
                <a:latin typeface="SassoonPrimaryInfant" panose="00000400000000000000" pitchFamily="2" charset="0"/>
              </a:rPr>
              <a:t>Remember, effort on your part, at this stage, is worth it.</a:t>
            </a:r>
          </a:p>
        </p:txBody>
      </p:sp>
    </p:spTree>
    <p:extLst>
      <p:ext uri="{BB962C8B-B14F-4D97-AF65-F5344CB8AC3E}">
        <p14:creationId xmlns:p14="http://schemas.microsoft.com/office/powerpoint/2010/main" val="3819366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975" y="227045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GB" sz="4400" b="1" dirty="0">
                <a:solidFill>
                  <a:schemeClr val="accent2">
                    <a:lumMod val="50000"/>
                  </a:schemeClr>
                </a:solidFill>
                <a:latin typeface="SassoonPrimaryInfant" panose="00000400000000000000" pitchFamily="2" charset="0"/>
              </a:rPr>
              <a:t>Maths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20FBB3-C13A-43EF-BB63-AA741F895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492" y="1547845"/>
            <a:ext cx="5152212" cy="1498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34C5AC-A5D6-4334-8DA1-CBD89177B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742" y="4767230"/>
            <a:ext cx="4219575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01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861" y="608880"/>
            <a:ext cx="8596668" cy="561181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en-GB" altLang="en-US" sz="2800" u="sng" dirty="0">
                <a:solidFill>
                  <a:schemeClr val="accent2">
                    <a:lumMod val="50000"/>
                  </a:schemeClr>
                </a:solidFill>
                <a:latin typeface="SassoonPrimaryInfant" panose="00000400000000000000" pitchFamily="2" charset="0"/>
              </a:rPr>
              <a:t>What we will cover for you tonight:</a:t>
            </a:r>
          </a:p>
          <a:p>
            <a:pPr marL="0" indent="0">
              <a:lnSpc>
                <a:spcPct val="80000"/>
              </a:lnSpc>
              <a:buNone/>
            </a:pPr>
            <a:endParaRPr lang="en-GB" altLang="en-US" sz="2800" dirty="0">
              <a:solidFill>
                <a:schemeClr val="accent2">
                  <a:lumMod val="50000"/>
                </a:schemeClr>
              </a:solidFill>
              <a:latin typeface="SassoonPrimaryInfant" panose="00000400000000000000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0E2A22A-DADC-4AC1-8F65-72D3090F788A}"/>
              </a:ext>
            </a:extLst>
          </p:cNvPr>
          <p:cNvSpPr txBox="1">
            <a:spLocks/>
          </p:cNvSpPr>
          <p:nvPr/>
        </p:nvSpPr>
        <p:spPr>
          <a:xfrm>
            <a:off x="912861" y="163841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en-US" sz="3200" dirty="0">
                <a:solidFill>
                  <a:schemeClr val="accent2">
                    <a:lumMod val="50000"/>
                  </a:schemeClr>
                </a:solidFill>
                <a:latin typeface="SassoonPrimaryInfant" panose="00000400000000000000" pitchFamily="2" charset="0"/>
              </a:rPr>
              <a:t>What is the Early Years Foundation Stage and it’s curriculum?</a:t>
            </a:r>
          </a:p>
          <a:p>
            <a:pPr>
              <a:lnSpc>
                <a:spcPct val="150000"/>
              </a:lnSpc>
            </a:pPr>
            <a:r>
              <a:rPr lang="en-GB" altLang="en-US" sz="3200" dirty="0">
                <a:solidFill>
                  <a:schemeClr val="accent2">
                    <a:lumMod val="50000"/>
                  </a:schemeClr>
                </a:solidFill>
                <a:latin typeface="SassoonPrimaryInfant" panose="00000400000000000000" pitchFamily="2" charset="0"/>
              </a:rPr>
              <a:t>To find out how the reception unit works</a:t>
            </a:r>
          </a:p>
          <a:p>
            <a:pPr>
              <a:lnSpc>
                <a:spcPct val="150000"/>
              </a:lnSpc>
            </a:pPr>
            <a:r>
              <a:rPr lang="en-GB" altLang="en-US" sz="3200" dirty="0">
                <a:solidFill>
                  <a:schemeClr val="accent2">
                    <a:lumMod val="50000"/>
                  </a:schemeClr>
                </a:solidFill>
                <a:latin typeface="SassoonPrimaryInfant" panose="00000400000000000000" pitchFamily="2" charset="0"/>
              </a:rPr>
              <a:t>What is Jolly Phonics?</a:t>
            </a:r>
          </a:p>
          <a:p>
            <a:pPr>
              <a:lnSpc>
                <a:spcPct val="150000"/>
              </a:lnSpc>
            </a:pPr>
            <a:r>
              <a:rPr lang="en-GB" altLang="en-US" sz="3200" dirty="0">
                <a:solidFill>
                  <a:schemeClr val="accent2">
                    <a:lumMod val="50000"/>
                  </a:schemeClr>
                </a:solidFill>
                <a:latin typeface="SassoonPrimaryInfant" panose="00000400000000000000" pitchFamily="2" charset="0"/>
              </a:rPr>
              <a:t>To understand how you can support your child at home</a:t>
            </a:r>
          </a:p>
        </p:txBody>
      </p:sp>
    </p:spTree>
    <p:extLst>
      <p:ext uri="{BB962C8B-B14F-4D97-AF65-F5344CB8AC3E}">
        <p14:creationId xmlns:p14="http://schemas.microsoft.com/office/powerpoint/2010/main" val="3853153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A1470F5-699F-4D6F-BFC8-02BAB97B4B63}"/>
              </a:ext>
            </a:extLst>
          </p:cNvPr>
          <p:cNvSpPr txBox="1"/>
          <p:nvPr/>
        </p:nvSpPr>
        <p:spPr>
          <a:xfrm>
            <a:off x="278364" y="443204"/>
            <a:ext cx="11635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2">
                    <a:lumMod val="75000"/>
                  </a:schemeClr>
                </a:solidFill>
                <a:latin typeface="SassoonPrimaryInfant" panose="00000400000000000000" pitchFamily="2" charset="0"/>
              </a:rPr>
              <a:t>Following recent reports of number success from our academy and local consortium we are teaching number initially following NCTEM which use Number blocks.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4EAE29-F661-467A-BD98-1F3A29D31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082" y="2825425"/>
            <a:ext cx="6201073" cy="323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73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Sassoon Primary Rg" panose="02000606020000020004" pitchFamily="50" charset="0"/>
              </a:rPr>
              <a:t>My Mastery Focus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81716"/>
            <a:ext cx="8596668" cy="3880773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SassoonPrimaryInfant" panose="00000400000000000000" pitchFamily="2" charset="0"/>
              </a:rPr>
              <a:t>Represent concepts using objects and pictures </a:t>
            </a:r>
          </a:p>
          <a:p>
            <a:r>
              <a:rPr lang="en-GB" sz="2400" dirty="0">
                <a:latin typeface="SassoonPrimaryInfant" panose="00000400000000000000" pitchFamily="2" charset="0"/>
              </a:rPr>
              <a:t>Reaches out to a variety of learners</a:t>
            </a:r>
          </a:p>
          <a:p>
            <a:r>
              <a:rPr lang="en-GB" sz="2400" dirty="0">
                <a:latin typeface="SassoonPrimaryInfant" panose="00000400000000000000" pitchFamily="2" charset="0"/>
              </a:rPr>
              <a:t> Concrete allows discovery </a:t>
            </a:r>
          </a:p>
          <a:p>
            <a:r>
              <a:rPr lang="en-GB" sz="2400" dirty="0">
                <a:latin typeface="SassoonPrimaryInfant" panose="00000400000000000000" pitchFamily="2" charset="0"/>
              </a:rPr>
              <a:t> Pictorial allows conceptual understanding </a:t>
            </a:r>
          </a:p>
          <a:p>
            <a:r>
              <a:rPr lang="en-GB" sz="2400" dirty="0">
                <a:latin typeface="SassoonPrimaryInfant" panose="00000400000000000000" pitchFamily="2" charset="0"/>
              </a:rPr>
              <a:t> Abstract allows a shorted and more efficient way to represent numerical ideas using symbols.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4782" t="60322" r="18588" b="25095"/>
          <a:stretch/>
        </p:blipFill>
        <p:spPr>
          <a:xfrm>
            <a:off x="1234941" y="4502787"/>
            <a:ext cx="7736954" cy="173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1379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A3D13-5A5A-4515-AAB0-55738002A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20" y="783772"/>
            <a:ext cx="8596668" cy="3880773"/>
          </a:xfrm>
        </p:spPr>
        <p:txBody>
          <a:bodyPr>
            <a:normAutofit fontScale="92500" lnSpcReduction="20000"/>
          </a:bodyPr>
          <a:lstStyle/>
          <a:p>
            <a:r>
              <a:rPr lang="en-GB" sz="3200" dirty="0">
                <a:latin typeface="SassoonPrimaryInfant" panose="00000400000000000000" pitchFamily="2" charset="0"/>
              </a:rPr>
              <a:t>My Mastery focuses on the premise of ‘depth before breadth’.</a:t>
            </a:r>
          </a:p>
          <a:p>
            <a:endParaRPr lang="en-GB" sz="3200" dirty="0">
              <a:latin typeface="SassoonPrimaryInfant" panose="00000400000000000000" pitchFamily="2" charset="0"/>
            </a:endParaRPr>
          </a:p>
          <a:p>
            <a:r>
              <a:rPr lang="en-GB" sz="3200" dirty="0">
                <a:latin typeface="SassoonPrimaryInfant" panose="00000400000000000000" pitchFamily="2" charset="0"/>
              </a:rPr>
              <a:t>Children may be secure in recognising, representing and counting to 20, but this math scheme encourages embedding this learning before moving on to higher numbers. This allows a focus on number representation and developing language skills before learning a new concept.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76360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624" y="236375"/>
            <a:ext cx="8596668" cy="1320800"/>
          </a:xfrm>
        </p:spPr>
        <p:txBody>
          <a:bodyPr/>
          <a:lstStyle/>
          <a:p>
            <a:pPr algn="ctr"/>
            <a:r>
              <a:rPr lang="en-GB" dirty="0">
                <a:latin typeface="SassoonPrimaryInfant" panose="00000400000000000000" pitchFamily="2" charset="0"/>
              </a:rPr>
              <a:t>What does a Maths lesson look like?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270000"/>
            <a:ext cx="11219197" cy="3880773"/>
          </a:xfrm>
        </p:spPr>
        <p:txBody>
          <a:bodyPr>
            <a:noAutofit/>
          </a:bodyPr>
          <a:lstStyle/>
          <a:p>
            <a:r>
              <a:rPr lang="en-GB" sz="2400" dirty="0">
                <a:latin typeface="SassoonPrimaryInfant" panose="00000400000000000000" pitchFamily="2" charset="0"/>
              </a:rPr>
              <a:t>Maths meetings every morning – days of the week, months, weather, number of children.</a:t>
            </a:r>
          </a:p>
          <a:p>
            <a:r>
              <a:rPr lang="en-GB" sz="2400" dirty="0">
                <a:latin typeface="SassoonPrimaryInfant" panose="00000400000000000000" pitchFamily="2" charset="0"/>
              </a:rPr>
              <a:t>New learning (big picture, star words, using full sentences, model talk task).</a:t>
            </a:r>
          </a:p>
          <a:p>
            <a:r>
              <a:rPr lang="en-GB" sz="2400" dirty="0">
                <a:latin typeface="SassoonPrimaryInfant" panose="00000400000000000000" pitchFamily="2" charset="0"/>
              </a:rPr>
              <a:t>Talk task (working in pairs with manipulatives to investigate new learning).</a:t>
            </a:r>
          </a:p>
          <a:p>
            <a:r>
              <a:rPr lang="en-GB" sz="2400" dirty="0">
                <a:latin typeface="SassoonPrimaryInfant" panose="00000400000000000000" pitchFamily="2" charset="0"/>
              </a:rPr>
              <a:t>Resources in the environment.</a:t>
            </a:r>
          </a:p>
          <a:p>
            <a:r>
              <a:rPr lang="en-GB" sz="2400" dirty="0">
                <a:latin typeface="SassoonPrimaryInfant" panose="00000400000000000000" pitchFamily="2" charset="0"/>
              </a:rPr>
              <a:t>This keeps the lesson pacey, gives flow and allows more opportunities to teach creatively, give feedback and assess learning.</a:t>
            </a:r>
          </a:p>
          <a:p>
            <a:r>
              <a:rPr lang="en-GB" sz="2400" dirty="0">
                <a:latin typeface="SassoonPrimaryInfant" panose="00000400000000000000" pitchFamily="2" charset="0"/>
              </a:rPr>
              <a:t>Pupils have access to plenty of concrete materials such as bead strings and place value counters so that they have time to fully explore mathematics.</a:t>
            </a:r>
          </a:p>
        </p:txBody>
      </p:sp>
    </p:spTree>
    <p:extLst>
      <p:ext uri="{BB962C8B-B14F-4D97-AF65-F5344CB8AC3E}">
        <p14:creationId xmlns:p14="http://schemas.microsoft.com/office/powerpoint/2010/main" val="18685076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ead str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097" y="1025958"/>
            <a:ext cx="1499106" cy="100669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413601" y="1264435"/>
            <a:ext cx="120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Sassoon Primary Rg" panose="02000606020000020004" pitchFamily="50" charset="0"/>
              </a:rPr>
              <a:t>Bar models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29516" y="4580641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latin typeface="Sassoon Primary Rg" panose="02000606020000020004" pitchFamily="50" charset="0"/>
              </a:rPr>
              <a:t>Dienes</a:t>
            </a:r>
            <a:r>
              <a:rPr lang="en-GB" dirty="0">
                <a:latin typeface="Sassoon Primary Rg" panose="02000606020000020004" pitchFamily="50" charset="0"/>
              </a:rPr>
              <a:t> blocks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090970" y="5675062"/>
            <a:ext cx="1773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Georgia" panose="02040502050405020303" pitchFamily="18" charset="0"/>
              </a:rPr>
              <a:t>Multilink cubes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49040" y="1397932"/>
            <a:ext cx="130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Sassoon Primary Rg" panose="02000606020000020004" pitchFamily="50" charset="0"/>
              </a:rPr>
              <a:t>Bead strings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769837" y="2735845"/>
            <a:ext cx="136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Sassoon Primary Rg" panose="02000606020000020004" pitchFamily="50" charset="0"/>
              </a:rPr>
              <a:t>Number lines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261817" y="3744065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Sassoon Primary Rg" panose="02000606020000020004" pitchFamily="50" charset="0"/>
              </a:rPr>
              <a:t>Shapes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713163" y="2681594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Sassoon Primary Rg" panose="02000606020000020004" pitchFamily="50" charset="0"/>
              </a:rPr>
              <a:t>100 grids</a:t>
            </a:r>
          </a:p>
        </p:txBody>
      </p:sp>
      <p:pic>
        <p:nvPicPr>
          <p:cNvPr id="36" name="Picture 35" descr="dien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12204" y="3651741"/>
            <a:ext cx="1841517" cy="1841517"/>
          </a:xfrm>
          <a:prstGeom prst="rect">
            <a:avLst/>
          </a:prstGeom>
        </p:spPr>
      </p:pic>
      <p:pic>
        <p:nvPicPr>
          <p:cNvPr id="38" name="Picture 37" descr="multilin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6744" y="3428999"/>
            <a:ext cx="2064259" cy="2064259"/>
          </a:xfrm>
          <a:prstGeom prst="rect">
            <a:avLst/>
          </a:prstGeom>
        </p:spPr>
      </p:pic>
      <p:grpSp>
        <p:nvGrpSpPr>
          <p:cNvPr id="40" name="Group 46"/>
          <p:cNvGrpSpPr/>
          <p:nvPr/>
        </p:nvGrpSpPr>
        <p:grpSpPr>
          <a:xfrm>
            <a:off x="8839172" y="979991"/>
            <a:ext cx="1223321" cy="568889"/>
            <a:chOff x="7162800" y="1029253"/>
            <a:chExt cx="1223321" cy="568889"/>
          </a:xfrm>
        </p:grpSpPr>
        <p:sp>
          <p:nvSpPr>
            <p:cNvPr id="41" name="Rectangle 40"/>
            <p:cNvSpPr/>
            <p:nvPr/>
          </p:nvSpPr>
          <p:spPr>
            <a:xfrm>
              <a:off x="7162800" y="1029253"/>
              <a:ext cx="608773" cy="23518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Georgia" panose="02040502050405020303" pitchFamily="18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771573" y="1029253"/>
              <a:ext cx="608773" cy="23518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Georgia" panose="02040502050405020303" pitchFamily="18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162800" y="1362960"/>
              <a:ext cx="425532" cy="23518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Georgia" panose="02040502050405020303" pitchFamily="18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960589" y="1362960"/>
              <a:ext cx="425532" cy="23518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Georgia" panose="02040502050405020303" pitchFamily="18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558807" y="1362960"/>
              <a:ext cx="425532" cy="23518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Georgia" panose="02040502050405020303" pitchFamily="18" charset="0"/>
              </a:endParaRPr>
            </a:p>
          </p:txBody>
        </p:sp>
      </p:grpSp>
      <p:pic>
        <p:nvPicPr>
          <p:cNvPr id="46" name="Picture 45" descr="number lin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18413" y="3059935"/>
            <a:ext cx="1841517" cy="648180"/>
          </a:xfrm>
          <a:prstGeom prst="rect">
            <a:avLst/>
          </a:prstGeom>
        </p:spPr>
      </p:pic>
      <p:pic>
        <p:nvPicPr>
          <p:cNvPr id="47" name="Picture 46" descr="pentago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867253" y="4113398"/>
            <a:ext cx="794901" cy="759131"/>
          </a:xfrm>
          <a:prstGeom prst="rect">
            <a:avLst/>
          </a:prstGeom>
        </p:spPr>
      </p:pic>
      <p:pic>
        <p:nvPicPr>
          <p:cNvPr id="48" name="Picture 47" descr="equilateral triangl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884473" y="4317186"/>
            <a:ext cx="716759" cy="632787"/>
          </a:xfrm>
          <a:prstGeom prst="rect">
            <a:avLst/>
          </a:prstGeom>
        </p:spPr>
      </p:pic>
      <p:pic>
        <p:nvPicPr>
          <p:cNvPr id="49" name="Picture 48" descr="grid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64189" y="2386636"/>
            <a:ext cx="1077370" cy="1067751"/>
          </a:xfrm>
          <a:prstGeom prst="rect">
            <a:avLst/>
          </a:prstGeom>
        </p:spPr>
      </p:pic>
      <p:sp>
        <p:nvSpPr>
          <p:cNvPr id="50" name="Title 1"/>
          <p:cNvSpPr>
            <a:spLocks noGrp="1"/>
          </p:cNvSpPr>
          <p:nvPr>
            <p:ph type="title"/>
          </p:nvPr>
        </p:nvSpPr>
        <p:spPr>
          <a:xfrm>
            <a:off x="1040293" y="264661"/>
            <a:ext cx="8596668" cy="1320800"/>
          </a:xfrm>
        </p:spPr>
        <p:txBody>
          <a:bodyPr/>
          <a:lstStyle/>
          <a:p>
            <a:pPr algn="ctr"/>
            <a:r>
              <a:rPr lang="en-GB" dirty="0">
                <a:latin typeface="Sassoon Primary Rg" panose="02000606020000020004" pitchFamily="50" charset="0"/>
              </a:rPr>
              <a:t>What do concrete resources look like?</a:t>
            </a:r>
          </a:p>
        </p:txBody>
      </p:sp>
    </p:spTree>
    <p:extLst>
      <p:ext uri="{BB962C8B-B14F-4D97-AF65-F5344CB8AC3E}">
        <p14:creationId xmlns:p14="http://schemas.microsoft.com/office/powerpoint/2010/main" val="33742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980" y="1278111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SassoonPrimaryInfant" panose="00000400000000000000" pitchFamily="2" charset="0"/>
              </a:rPr>
              <a:t>Sometimes we will use a ‘Big Picture’. This provides opportunities to:</a:t>
            </a:r>
          </a:p>
          <a:p>
            <a:r>
              <a:rPr lang="en-GB" sz="2400" dirty="0">
                <a:latin typeface="SassoonPrimaryInfant" panose="00000400000000000000" pitchFamily="2" charset="0"/>
              </a:rPr>
              <a:t>engage children</a:t>
            </a:r>
          </a:p>
          <a:p>
            <a:r>
              <a:rPr lang="en-GB" sz="2400" dirty="0">
                <a:latin typeface="SassoonPrimaryInfant" panose="00000400000000000000" pitchFamily="2" charset="0"/>
              </a:rPr>
              <a:t>relate maths to real life applications</a:t>
            </a:r>
          </a:p>
          <a:p>
            <a:r>
              <a:rPr lang="en-GB" sz="2400" dirty="0">
                <a:latin typeface="SassoonPrimaryInfant" panose="00000400000000000000" pitchFamily="2" charset="0"/>
              </a:rPr>
              <a:t>Make connections</a:t>
            </a:r>
          </a:p>
          <a:p>
            <a:r>
              <a:rPr lang="en-GB" sz="2400" dirty="0">
                <a:latin typeface="SassoonPrimaryInfant" panose="00000400000000000000" pitchFamily="2" charset="0"/>
              </a:rPr>
              <a:t>Promote and develop pupil reasoning </a:t>
            </a:r>
          </a:p>
          <a:p>
            <a:endParaRPr lang="en-GB" sz="2400" dirty="0">
              <a:latin typeface="Sassoon Primary Rg" panose="02000606020000020004" pitchFamily="50" charset="0"/>
            </a:endParaRPr>
          </a:p>
          <a:p>
            <a:endParaRPr lang="en-GB" sz="2400" dirty="0">
              <a:latin typeface="Sassoon Primary Rg" panose="02000606020000020004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751" t="21786" r="53130" b="47634"/>
          <a:stretch/>
        </p:blipFill>
        <p:spPr>
          <a:xfrm>
            <a:off x="6002916" y="1918897"/>
            <a:ext cx="4357688" cy="28683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4980" y="5158884"/>
            <a:ext cx="3897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Sassoon Primary Rg" panose="02000606020000020004" pitchFamily="50" charset="0"/>
              </a:rPr>
              <a:t>“3 bears”</a:t>
            </a:r>
          </a:p>
          <a:p>
            <a:endParaRPr lang="en-GB" sz="2400" dirty="0">
              <a:latin typeface="Sassoon Primary Rg" panose="02000606020000020004" pitchFamily="50" charset="0"/>
            </a:endParaRPr>
          </a:p>
          <a:p>
            <a:endParaRPr lang="en-GB" sz="2400" dirty="0">
              <a:latin typeface="Sassoon Primary Rg" panose="02000606020000020004" pitchFamily="50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84980" y="308668"/>
            <a:ext cx="8596668" cy="1320800"/>
          </a:xfrm>
        </p:spPr>
        <p:txBody>
          <a:bodyPr/>
          <a:lstStyle/>
          <a:p>
            <a:pPr algn="ctr"/>
            <a:r>
              <a:rPr lang="en-GB" b="1" dirty="0">
                <a:latin typeface="SassoonPrimaryInfant" panose="00000400000000000000" pitchFamily="2" charset="0"/>
              </a:rPr>
              <a:t>Big Pictures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68009" y="5076650"/>
            <a:ext cx="63475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SassoonPrimaryInfant" panose="00000400000000000000" pitchFamily="2" charset="0"/>
              </a:rPr>
              <a:t>“There are three bears in the picture”</a:t>
            </a:r>
          </a:p>
          <a:p>
            <a:endParaRPr lang="en-GB" sz="2400" dirty="0">
              <a:latin typeface="SassoonPrimaryInfant" panose="00000400000000000000" pitchFamily="2" charset="0"/>
            </a:endParaRPr>
          </a:p>
          <a:p>
            <a:r>
              <a:rPr lang="en-GB" sz="2400" dirty="0">
                <a:latin typeface="SassoonPrimaryInfant" panose="00000400000000000000" pitchFamily="2" charset="0"/>
              </a:rPr>
              <a:t>“I can see 3 yellow butterflies and 5 blue butterflies. There are 8 butterflies all together.”</a:t>
            </a:r>
          </a:p>
        </p:txBody>
      </p:sp>
      <p:sp>
        <p:nvSpPr>
          <p:cNvPr id="8" name="Right Arrow 7"/>
          <p:cNvSpPr/>
          <p:nvPr/>
        </p:nvSpPr>
        <p:spPr>
          <a:xfrm>
            <a:off x="2258291" y="5163865"/>
            <a:ext cx="775855" cy="3967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101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980" y="969068"/>
            <a:ext cx="10402424" cy="55802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SassoonPrimaryInfant" panose="00000400000000000000" pitchFamily="2" charset="0"/>
              </a:rPr>
              <a:t>Talk to your child about their learning, what they learn in their maths lessons each day.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SassoonPrimaryInfant" panose="00000400000000000000" pitchFamily="2" charset="0"/>
              </a:rPr>
              <a:t>Discuss numbers all around you: door numbers, bus numbers etc.  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SassoonPrimaryInfant" panose="00000400000000000000" pitchFamily="2" charset="0"/>
              </a:rPr>
              <a:t>Encourage your child to predict what number will come next in a sequence of door numbers – are they odd or even?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SassoonPrimaryInfant" panose="00000400000000000000" pitchFamily="2" charset="0"/>
              </a:rPr>
              <a:t>Cooking and shopping with your child, getting them to weigh ingredients, using language such as “more” and “less/fewer”. Talk about full half full and empty.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SassoonPrimaryInfant" panose="00000400000000000000" pitchFamily="2" charset="0"/>
              </a:rPr>
              <a:t>Encourage your child to talk in ‘full sentences’.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84980" y="308668"/>
            <a:ext cx="8596668" cy="1320800"/>
          </a:xfrm>
        </p:spPr>
        <p:txBody>
          <a:bodyPr/>
          <a:lstStyle/>
          <a:p>
            <a:pPr algn="ctr"/>
            <a:r>
              <a:rPr lang="en-GB" b="1" dirty="0">
                <a:latin typeface="SassoonPrimaryInfant" panose="00000400000000000000" pitchFamily="2" charset="0"/>
              </a:rPr>
              <a:t>How can I become involved?</a:t>
            </a:r>
          </a:p>
        </p:txBody>
      </p:sp>
    </p:spTree>
    <p:extLst>
      <p:ext uri="{BB962C8B-B14F-4D97-AF65-F5344CB8AC3E}">
        <p14:creationId xmlns:p14="http://schemas.microsoft.com/office/powerpoint/2010/main" val="19704059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>
                <a:latin typeface="SassoonPrimaryInfant" panose="00000400000000000000" pitchFamily="2" charset="0"/>
              </a:rPr>
              <a:t>Thank you for listening. </a:t>
            </a:r>
          </a:p>
          <a:p>
            <a:pPr marL="0" indent="0" algn="ctr">
              <a:buNone/>
            </a:pPr>
            <a:endParaRPr lang="en-GB" sz="3600" dirty="0">
              <a:latin typeface="SassoonPrimaryInfant" panose="00000400000000000000" pitchFamily="2" charset="0"/>
            </a:endParaRPr>
          </a:p>
          <a:p>
            <a:pPr marL="0" indent="0" algn="ctr">
              <a:buNone/>
            </a:pPr>
            <a:r>
              <a:rPr lang="en-GB" sz="3600" dirty="0">
                <a:latin typeface="SassoonPrimaryInfant" panose="00000400000000000000" pitchFamily="2" charset="0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619258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1146" y="217714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SassoonPrimaryInfant" panose="00000400000000000000" pitchFamily="2" charset="0"/>
              </a:rPr>
              <a:t>The Early Years Foundation Stage Curriculum</a:t>
            </a:r>
            <a:br>
              <a:rPr lang="en-GB" dirty="0">
                <a:latin typeface="SassoonPrimaryInfant" panose="00000400000000000000" pitchFamily="2" charset="0"/>
              </a:rPr>
            </a:br>
            <a:r>
              <a:rPr lang="en-GB" dirty="0">
                <a:latin typeface="SassoonPrimaryInfant" panose="00000400000000000000" pitchFamily="2" charset="0"/>
              </a:rPr>
              <a:t>Was revised 2020 but still based on 7 areas of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062065"/>
            <a:ext cx="10761997" cy="4478694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accent2">
                    <a:lumMod val="50000"/>
                  </a:schemeClr>
                </a:solidFill>
                <a:latin typeface="SassoonPrimaryInfant" panose="00000400000000000000" pitchFamily="2" charset="0"/>
              </a:rPr>
              <a:t>Three prime areas</a:t>
            </a:r>
          </a:p>
          <a:p>
            <a:pPr>
              <a:buFontTx/>
              <a:buChar char="-"/>
            </a:pP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SassoonPrimaryInfant" panose="00000400000000000000" pitchFamily="2" charset="0"/>
              </a:rPr>
              <a:t>Personal, Social and Emotional Development</a:t>
            </a:r>
          </a:p>
          <a:p>
            <a:pPr>
              <a:buFontTx/>
              <a:buChar char="-"/>
            </a:pP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SassoonPrimaryInfant" panose="00000400000000000000" pitchFamily="2" charset="0"/>
              </a:rPr>
              <a:t>Communication and Language</a:t>
            </a:r>
          </a:p>
          <a:p>
            <a:pPr>
              <a:buFontTx/>
              <a:buChar char="-"/>
            </a:pP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SassoonPrimaryInfant" panose="00000400000000000000" pitchFamily="2" charset="0"/>
              </a:rPr>
              <a:t>Physical Development</a:t>
            </a:r>
          </a:p>
          <a:p>
            <a:pPr>
              <a:buFontTx/>
              <a:buChar char="-"/>
            </a:pPr>
            <a:endParaRPr lang="en-GB" dirty="0">
              <a:solidFill>
                <a:schemeClr val="accent2">
                  <a:lumMod val="50000"/>
                </a:schemeClr>
              </a:solidFill>
              <a:latin typeface="SassoonPrimaryInfant" panose="00000400000000000000" pitchFamily="2" charset="0"/>
            </a:endParaRPr>
          </a:p>
          <a:p>
            <a:r>
              <a:rPr lang="en-GB" sz="2800" dirty="0">
                <a:solidFill>
                  <a:schemeClr val="accent2">
                    <a:lumMod val="50000"/>
                  </a:schemeClr>
                </a:solidFill>
                <a:latin typeface="SassoonPrimaryInfant" panose="00000400000000000000" pitchFamily="2" charset="0"/>
              </a:rPr>
              <a:t>Four specific areas</a:t>
            </a:r>
          </a:p>
          <a:p>
            <a:pPr>
              <a:buFontTx/>
              <a:buChar char="-"/>
            </a:pP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SassoonPrimaryInfant" panose="00000400000000000000" pitchFamily="2" charset="0"/>
              </a:rPr>
              <a:t>Literacy</a:t>
            </a:r>
          </a:p>
          <a:p>
            <a:pPr>
              <a:buFontTx/>
              <a:buChar char="-"/>
            </a:pP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SassoonPrimaryInfant" panose="00000400000000000000" pitchFamily="2" charset="0"/>
              </a:rPr>
              <a:t>Maths</a:t>
            </a:r>
          </a:p>
          <a:p>
            <a:pPr>
              <a:buFontTx/>
              <a:buChar char="-"/>
            </a:pP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SassoonPrimaryInfant" panose="00000400000000000000" pitchFamily="2" charset="0"/>
              </a:rPr>
              <a:t>Understanding the World</a:t>
            </a:r>
          </a:p>
          <a:p>
            <a:pPr>
              <a:buFontTx/>
              <a:buChar char="-"/>
            </a:pP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SassoonPrimaryInfant" panose="00000400000000000000" pitchFamily="2" charset="0"/>
              </a:rPr>
              <a:t>Expressive Arts and Design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44108779"/>
              </p:ext>
            </p:extLst>
          </p:nvPr>
        </p:nvGraphicFramePr>
        <p:xfrm>
          <a:off x="6208834" y="2555551"/>
          <a:ext cx="4029166" cy="2023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918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133" y="590938"/>
            <a:ext cx="11284510" cy="1320800"/>
          </a:xfrm>
        </p:spPr>
        <p:txBody>
          <a:bodyPr/>
          <a:lstStyle/>
          <a:p>
            <a:pPr algn="ctr"/>
            <a:r>
              <a:rPr lang="en-GB" b="1" dirty="0">
                <a:latin typeface="SassoonPrimaryInfant" panose="00000400000000000000" pitchFamily="2" charset="0"/>
              </a:rPr>
              <a:t>How we teach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077" y="1278292"/>
            <a:ext cx="11961845" cy="5290459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SassoonPrimaryInfant" panose="00000400000000000000" pitchFamily="2" charset="0"/>
              </a:rPr>
              <a:t>Through our environment and following the children’s interests  </a:t>
            </a: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latin typeface="SassoonPrimaryInfant" panose="00000400000000000000" pitchFamily="2" charset="0"/>
              </a:rPr>
              <a:t>child led learning</a:t>
            </a:r>
          </a:p>
          <a:p>
            <a:endParaRPr lang="en-GB" sz="4000" dirty="0">
              <a:solidFill>
                <a:schemeClr val="accent1">
                  <a:lumMod val="50000"/>
                </a:schemeClr>
              </a:solidFill>
              <a:latin typeface="SassoonPrimaryInfant" panose="00000400000000000000" pitchFamily="2" charset="0"/>
            </a:endParaRPr>
          </a:p>
          <a:p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SassoonPrimaryInfant" panose="00000400000000000000" pitchFamily="2" charset="0"/>
              </a:rPr>
              <a:t>Continuous Provision - sand, water, creative area etc</a:t>
            </a:r>
          </a:p>
          <a:p>
            <a:pPr marL="0" indent="0">
              <a:buNone/>
            </a:pPr>
            <a:endParaRPr lang="en-GB" sz="2400" dirty="0">
              <a:solidFill>
                <a:schemeClr val="accent1">
                  <a:lumMod val="50000"/>
                </a:schemeClr>
              </a:solidFill>
              <a:latin typeface="SassoonPrimaryInfant" panose="00000400000000000000" pitchFamily="2" charset="0"/>
            </a:endParaRPr>
          </a:p>
          <a:p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SassoonPrimaryInfant" panose="00000400000000000000" pitchFamily="2" charset="0"/>
              </a:rPr>
              <a:t>Enhanced Provision – what we put in those areas to engage the children and focus their learning</a:t>
            </a:r>
          </a:p>
          <a:p>
            <a:endParaRPr lang="en-GB" dirty="0">
              <a:solidFill>
                <a:schemeClr val="accent1">
                  <a:lumMod val="50000"/>
                </a:schemeClr>
              </a:solidFill>
              <a:latin typeface="SassoonPrimaryInfant" panose="00000400000000000000" pitchFamily="2" charset="0"/>
            </a:endParaRPr>
          </a:p>
          <a:p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SassoonPrimaryInfant" panose="00000400000000000000" pitchFamily="2" charset="0"/>
              </a:rPr>
              <a:t>Short teacher led input sessions – phonics and maths initially</a:t>
            </a:r>
          </a:p>
        </p:txBody>
      </p:sp>
    </p:spTree>
    <p:extLst>
      <p:ext uri="{BB962C8B-B14F-4D97-AF65-F5344CB8AC3E}">
        <p14:creationId xmlns:p14="http://schemas.microsoft.com/office/powerpoint/2010/main" val="2952340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752"/>
            <a:ext cx="11887200" cy="1320800"/>
          </a:xfrm>
        </p:spPr>
        <p:txBody>
          <a:bodyPr/>
          <a:lstStyle/>
          <a:p>
            <a:pPr algn="ctr"/>
            <a:r>
              <a:rPr lang="en-GB" b="1" dirty="0">
                <a:latin typeface="SassoonPrimaryInfant" panose="00000400000000000000" pitchFamily="2" charset="0"/>
              </a:rPr>
              <a:t>The Early Years Foundation Stage Curriculum (EYFS)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985" y="1023468"/>
            <a:ext cx="11157857" cy="481106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en-GB" sz="4000" dirty="0">
              <a:solidFill>
                <a:schemeClr val="accent1">
                  <a:lumMod val="50000"/>
                </a:schemeClr>
              </a:solidFill>
              <a:latin typeface="SassoonPrimaryInfant" panose="00000400000000000000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sz="3600" dirty="0">
                <a:solidFill>
                  <a:schemeClr val="accent1">
                    <a:lumMod val="50000"/>
                  </a:schemeClr>
                </a:solidFill>
                <a:latin typeface="SassoonPrimaryInfant" panose="00000400000000000000" pitchFamily="2" charset="0"/>
              </a:rPr>
              <a:t>There are 17 areas of the EYFS curriculum.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3600" dirty="0">
                <a:solidFill>
                  <a:schemeClr val="accent1">
                    <a:lumMod val="50000"/>
                  </a:schemeClr>
                </a:solidFill>
                <a:latin typeface="SassoonPrimaryInfant" panose="00000400000000000000" pitchFamily="2" charset="0"/>
              </a:rPr>
              <a:t>They are the17 Early Learning Goals the children are expected to achieve at the end of the Reception year.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3600" dirty="0">
                <a:solidFill>
                  <a:schemeClr val="accent1">
                    <a:lumMod val="50000"/>
                  </a:schemeClr>
                </a:solidFill>
                <a:latin typeface="SassoonPrimaryInfant" panose="00000400000000000000" pitchFamily="2" charset="0"/>
              </a:rPr>
              <a:t>This will show Good Levels of Development (GLD) this is reported to parents/carers in the end of year report.</a:t>
            </a:r>
          </a:p>
          <a:p>
            <a:pPr marL="0" indent="0" algn="ctr">
              <a:buNone/>
            </a:pPr>
            <a:endParaRPr lang="en-GB" dirty="0">
              <a:latin typeface="Sassoon Primary Rg" panose="02000606020000020004" pitchFamily="50" charset="0"/>
            </a:endParaRPr>
          </a:p>
          <a:p>
            <a:pPr marL="0" indent="0">
              <a:buNone/>
            </a:pPr>
            <a:endParaRPr lang="en-GB" dirty="0">
              <a:latin typeface="Sassoon Primary Rg" panose="02000606020000020004" pitchFamily="50" charset="0"/>
            </a:endParaRPr>
          </a:p>
          <a:p>
            <a:pPr marL="0" indent="0">
              <a:buNone/>
            </a:pPr>
            <a:endParaRPr lang="en-GB" dirty="0">
              <a:latin typeface="Sassoon Primary Rg" panose="0200060602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553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203C6AD-F44C-415A-B933-2DCA9CDD1746}"/>
              </a:ext>
            </a:extLst>
          </p:cNvPr>
          <p:cNvSpPr txBox="1"/>
          <p:nvPr/>
        </p:nvSpPr>
        <p:spPr>
          <a:xfrm>
            <a:off x="0" y="177281"/>
            <a:ext cx="1141133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accent1">
                    <a:lumMod val="50000"/>
                  </a:schemeClr>
                </a:solidFill>
                <a:latin typeface="SassoonPrimaryInfant" panose="00000400000000000000" pitchFamily="2" charset="0"/>
              </a:rPr>
              <a:t>Phonics</a:t>
            </a:r>
          </a:p>
          <a:p>
            <a:pPr algn="ctr"/>
            <a:endParaRPr lang="en-GB" dirty="0">
              <a:solidFill>
                <a:schemeClr val="accent1">
                  <a:lumMod val="50000"/>
                </a:schemeClr>
              </a:solidFill>
              <a:latin typeface="SassoonPrimaryInfant" panose="00000400000000000000" pitchFamily="2" charset="0"/>
            </a:endParaRPr>
          </a:p>
          <a:p>
            <a:pPr algn="ctr"/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SassoonPrimaryInfant" panose="00000400000000000000" pitchFamily="2" charset="0"/>
              </a:rPr>
              <a:t>Jolly Phonics </a:t>
            </a:r>
          </a:p>
          <a:p>
            <a:pPr algn="ctr"/>
            <a:endParaRPr lang="en-GB" dirty="0">
              <a:solidFill>
                <a:schemeClr val="accent1">
                  <a:lumMod val="50000"/>
                </a:schemeClr>
              </a:solidFill>
              <a:latin typeface="SassoonPrimaryInfant" panose="00000400000000000000" pitchFamily="2" charset="0"/>
            </a:endParaRPr>
          </a:p>
          <a:p>
            <a:pPr algn="ctr"/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SassoonPrimaryInfant" panose="00000400000000000000" pitchFamily="2" charset="0"/>
              </a:rPr>
              <a:t>A validated synthetic phonics scheme that teaches through stories, song, actions and characters.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E3DB3A-7D19-4586-94BA-DEF874B23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433" y="2325306"/>
            <a:ext cx="8310466" cy="415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480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9598"/>
            <a:ext cx="10515600" cy="1325563"/>
          </a:xfrm>
        </p:spPr>
        <p:txBody>
          <a:bodyPr/>
          <a:lstStyle/>
          <a:p>
            <a:pPr algn="ctr"/>
            <a:r>
              <a:rPr lang="en-GB" altLang="en-US" dirty="0">
                <a:latin typeface="Sassoon Primary Rg" panose="02000606020000020004" pitchFamily="50" charset="0"/>
              </a:rPr>
              <a:t>Jolly Phonics</a:t>
            </a:r>
            <a:endParaRPr lang="en-GB" dirty="0">
              <a:latin typeface="Sassoon Primary Rg" panose="02000606020000020004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9204"/>
            <a:ext cx="10515600" cy="5281757"/>
          </a:xfrm>
        </p:spPr>
        <p:txBody>
          <a:bodyPr>
            <a:normAutofit/>
          </a:bodyPr>
          <a:lstStyle/>
          <a:p>
            <a:r>
              <a:rPr lang="en-GB" altLang="en-US" dirty="0">
                <a:latin typeface="SassoonPrimaryInfant" panose="00000400000000000000" pitchFamily="2" charset="0"/>
              </a:rPr>
              <a:t>Children learn to read and write through a validated programme called Jolly Phonics</a:t>
            </a:r>
          </a:p>
          <a:p>
            <a:r>
              <a:rPr lang="en-GB" altLang="en-US" dirty="0">
                <a:latin typeface="SassoonPrimaryInfant" panose="00000400000000000000" pitchFamily="2" charset="0"/>
              </a:rPr>
              <a:t>Learn the 42 sounds of English</a:t>
            </a:r>
          </a:p>
          <a:p>
            <a:endParaRPr lang="en-GB" altLang="en-US" dirty="0">
              <a:latin typeface="SassoonPrimaryInfant" panose="00000400000000000000" pitchFamily="2" charset="0"/>
            </a:endParaRPr>
          </a:p>
          <a:p>
            <a:endParaRPr lang="en-GB" altLang="en-US" dirty="0">
              <a:latin typeface="SassoonPrimaryInfant" panose="00000400000000000000" pitchFamily="2" charset="0"/>
            </a:endParaRPr>
          </a:p>
          <a:p>
            <a:endParaRPr lang="en-GB" altLang="en-US" dirty="0">
              <a:latin typeface="SassoonPrimaryInfant" panose="00000400000000000000" pitchFamily="2" charset="0"/>
            </a:endParaRPr>
          </a:p>
          <a:p>
            <a:endParaRPr lang="en-GB" altLang="en-US" dirty="0">
              <a:latin typeface="SassoonPrimaryInfant" panose="00000400000000000000" pitchFamily="2" charset="0"/>
            </a:endParaRPr>
          </a:p>
          <a:p>
            <a:endParaRPr lang="en-GB" altLang="en-US" dirty="0">
              <a:latin typeface="SassoonPrimaryInfant" panose="00000400000000000000" pitchFamily="2" charset="0"/>
            </a:endParaRPr>
          </a:p>
          <a:p>
            <a:endParaRPr lang="en-GB" altLang="en-US" dirty="0">
              <a:latin typeface="SassoonPrimaryInfant" panose="00000400000000000000" pitchFamily="2" charset="0"/>
            </a:endParaRPr>
          </a:p>
          <a:p>
            <a:endParaRPr lang="en-GB" altLang="en-US" dirty="0">
              <a:latin typeface="SassoonPrimaryInfant" panose="00000400000000000000" pitchFamily="2" charset="0"/>
            </a:endParaRPr>
          </a:p>
          <a:p>
            <a:r>
              <a:rPr lang="en-GB" altLang="en-US" dirty="0">
                <a:latin typeface="SassoonPrimaryInfant" panose="00000400000000000000" pitchFamily="2" charset="0"/>
              </a:rPr>
              <a:t>The first term will be spent learning the letter sounds and names.</a:t>
            </a:r>
          </a:p>
          <a:p>
            <a:r>
              <a:rPr lang="en-GB" altLang="en-US" dirty="0">
                <a:latin typeface="SassoonPrimaryInfant" panose="00000400000000000000" pitchFamily="2" charset="0"/>
              </a:rPr>
              <a:t>One letter sound is taught each day.</a:t>
            </a:r>
          </a:p>
          <a:p>
            <a:endParaRPr lang="en-GB" altLang="en-US" dirty="0"/>
          </a:p>
          <a:p>
            <a:pPr marL="0" indent="0">
              <a:buNone/>
            </a:pPr>
            <a:r>
              <a:rPr lang="en-GB" altLang="en-US" dirty="0">
                <a:latin typeface="Sassoon Primary Rg" panose="02000606020000020004" pitchFamily="50" charset="0"/>
                <a:hlinkClick r:id="rId2"/>
              </a:rPr>
              <a:t>https://www.youtube.com/watch?v=-ksblMiliA8</a:t>
            </a:r>
            <a:r>
              <a:rPr lang="en-GB" altLang="en-US" dirty="0">
                <a:latin typeface="Sassoon Primary Rg" panose="02000606020000020004" pitchFamily="50" charset="0"/>
              </a:rPr>
              <a:t>    link to correct pronunciation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29132" y="2139804"/>
            <a:ext cx="3972358" cy="26815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GB" altLang="en-US" sz="1800" dirty="0">
                <a:latin typeface="Sassoon Primary Rg" panose="02000606020000020004" pitchFamily="50" charset="0"/>
              </a:rPr>
              <a:t>s, a, t, </a:t>
            </a:r>
            <a:r>
              <a:rPr lang="en-GB" altLang="en-US" sz="1800" dirty="0" err="1">
                <a:latin typeface="Sassoon Primary Rg" panose="02000606020000020004" pitchFamily="50" charset="0"/>
              </a:rPr>
              <a:t>i</a:t>
            </a:r>
            <a:r>
              <a:rPr lang="en-GB" altLang="en-US" sz="1800" dirty="0">
                <a:latin typeface="Sassoon Primary Rg" panose="02000606020000020004" pitchFamily="50" charset="0"/>
              </a:rPr>
              <a:t>, p, n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GB" altLang="en-US" sz="1800" dirty="0">
                <a:latin typeface="Sassoon Primary Rg" panose="02000606020000020004" pitchFamily="50" charset="0"/>
              </a:rPr>
              <a:t>c k, e, h, r, m, d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GB" altLang="en-US" sz="1800" dirty="0">
                <a:latin typeface="Sassoon Primary Rg" panose="02000606020000020004" pitchFamily="50" charset="0"/>
              </a:rPr>
              <a:t>g, o, u, l, f, b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GB" altLang="en-US" sz="1800" dirty="0" err="1">
                <a:latin typeface="Sassoon Primary Rg" panose="02000606020000020004" pitchFamily="50" charset="0"/>
              </a:rPr>
              <a:t>ai</a:t>
            </a:r>
            <a:r>
              <a:rPr lang="en-GB" altLang="en-US" sz="1800" dirty="0">
                <a:latin typeface="Sassoon Primary Rg" panose="02000606020000020004" pitchFamily="50" charset="0"/>
              </a:rPr>
              <a:t>, j, </a:t>
            </a:r>
            <a:r>
              <a:rPr lang="en-GB" altLang="en-US" sz="1800" dirty="0" err="1">
                <a:latin typeface="Sassoon Primary Rg" panose="02000606020000020004" pitchFamily="50" charset="0"/>
              </a:rPr>
              <a:t>oa</a:t>
            </a:r>
            <a:r>
              <a:rPr lang="en-GB" altLang="en-US" sz="1800" dirty="0">
                <a:latin typeface="Sassoon Primary Rg" panose="02000606020000020004" pitchFamily="50" charset="0"/>
              </a:rPr>
              <a:t>, </a:t>
            </a:r>
            <a:r>
              <a:rPr lang="en-GB" altLang="en-US" sz="1800" dirty="0" err="1">
                <a:latin typeface="Sassoon Primary Rg" panose="02000606020000020004" pitchFamily="50" charset="0"/>
              </a:rPr>
              <a:t>ie</a:t>
            </a:r>
            <a:r>
              <a:rPr lang="en-GB" altLang="en-US" sz="1800" dirty="0">
                <a:latin typeface="Sassoon Primary Rg" panose="02000606020000020004" pitchFamily="50" charset="0"/>
              </a:rPr>
              <a:t>, </a:t>
            </a:r>
            <a:r>
              <a:rPr lang="en-GB" altLang="en-US" sz="1800" dirty="0" err="1">
                <a:latin typeface="Sassoon Primary Rg" panose="02000606020000020004" pitchFamily="50" charset="0"/>
              </a:rPr>
              <a:t>ee</a:t>
            </a:r>
            <a:r>
              <a:rPr lang="en-GB" altLang="en-US" sz="1800" dirty="0">
                <a:latin typeface="Sassoon Primary Rg" panose="02000606020000020004" pitchFamily="50" charset="0"/>
              </a:rPr>
              <a:t>, or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GB" altLang="en-US" sz="1800" dirty="0">
                <a:latin typeface="Sassoon Primary Rg" panose="02000606020000020004" pitchFamily="50" charset="0"/>
              </a:rPr>
              <a:t>z, w, ng, v, </a:t>
            </a:r>
            <a:r>
              <a:rPr lang="en-GB" altLang="en-US" sz="1800" dirty="0" err="1">
                <a:latin typeface="Sassoon Primary Rg" panose="02000606020000020004" pitchFamily="50" charset="0"/>
              </a:rPr>
              <a:t>oo</a:t>
            </a:r>
            <a:r>
              <a:rPr lang="en-GB" altLang="en-US" sz="1800" dirty="0">
                <a:latin typeface="Sassoon Primary Rg" panose="02000606020000020004" pitchFamily="50" charset="0"/>
              </a:rPr>
              <a:t>, </a:t>
            </a:r>
            <a:r>
              <a:rPr lang="en-GB" altLang="en-US" sz="1800" i="1" dirty="0" err="1">
                <a:latin typeface="Sassoon Primary Rg" panose="02000606020000020004" pitchFamily="50" charset="0"/>
              </a:rPr>
              <a:t>oo</a:t>
            </a:r>
            <a:endParaRPr lang="en-GB" altLang="en-US" sz="1800" i="1" dirty="0">
              <a:latin typeface="Sassoon Primary Rg" panose="02000606020000020004" pitchFamily="50" charset="0"/>
            </a:endParaRP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GB" altLang="en-US" sz="1800" dirty="0">
                <a:latin typeface="Sassoon Primary Rg" panose="02000606020000020004" pitchFamily="50" charset="0"/>
              </a:rPr>
              <a:t>y, x, </a:t>
            </a:r>
            <a:r>
              <a:rPr lang="en-GB" altLang="en-US" sz="1800" dirty="0" err="1">
                <a:latin typeface="Sassoon Primary Rg" panose="02000606020000020004" pitchFamily="50" charset="0"/>
              </a:rPr>
              <a:t>ch</a:t>
            </a:r>
            <a:r>
              <a:rPr lang="en-GB" altLang="en-US" sz="1800" dirty="0">
                <a:latin typeface="Sassoon Primary Rg" panose="02000606020000020004" pitchFamily="50" charset="0"/>
              </a:rPr>
              <a:t>, </a:t>
            </a:r>
            <a:r>
              <a:rPr lang="en-GB" altLang="en-US" sz="1800" dirty="0" err="1">
                <a:latin typeface="Sassoon Primary Rg" panose="02000606020000020004" pitchFamily="50" charset="0"/>
              </a:rPr>
              <a:t>sh</a:t>
            </a:r>
            <a:r>
              <a:rPr lang="en-GB" altLang="en-US" sz="1800" dirty="0">
                <a:latin typeface="Sassoon Primary Rg" panose="02000606020000020004" pitchFamily="50" charset="0"/>
              </a:rPr>
              <a:t>, </a:t>
            </a:r>
            <a:r>
              <a:rPr lang="en-GB" altLang="en-US" sz="1800" dirty="0" err="1">
                <a:latin typeface="Sassoon Primary Rg" panose="02000606020000020004" pitchFamily="50" charset="0"/>
              </a:rPr>
              <a:t>th</a:t>
            </a:r>
            <a:r>
              <a:rPr lang="en-GB" altLang="en-US" sz="1800" dirty="0">
                <a:latin typeface="Sassoon Primary Rg" panose="02000606020000020004" pitchFamily="50" charset="0"/>
              </a:rPr>
              <a:t>, </a:t>
            </a:r>
            <a:r>
              <a:rPr lang="en-GB" altLang="en-US" sz="1800" i="1" dirty="0" err="1">
                <a:latin typeface="Sassoon Primary Rg" panose="02000606020000020004" pitchFamily="50" charset="0"/>
              </a:rPr>
              <a:t>th</a:t>
            </a:r>
            <a:endParaRPr lang="en-GB" altLang="en-US" sz="1800" i="1" dirty="0">
              <a:latin typeface="Sassoon Primary Rg" panose="02000606020000020004" pitchFamily="50" charset="0"/>
            </a:endParaRP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GB" altLang="en-US" sz="1800" dirty="0" err="1">
                <a:latin typeface="Sassoon Primary Rg" panose="02000606020000020004" pitchFamily="50" charset="0"/>
              </a:rPr>
              <a:t>qu</a:t>
            </a:r>
            <a:r>
              <a:rPr lang="en-GB" altLang="en-US" sz="1800" dirty="0">
                <a:latin typeface="Sassoon Primary Rg" panose="02000606020000020004" pitchFamily="50" charset="0"/>
              </a:rPr>
              <a:t>, </a:t>
            </a:r>
            <a:r>
              <a:rPr lang="en-GB" altLang="en-US" sz="1800" dirty="0" err="1">
                <a:latin typeface="Sassoon Primary Rg" panose="02000606020000020004" pitchFamily="50" charset="0"/>
              </a:rPr>
              <a:t>ou</a:t>
            </a:r>
            <a:r>
              <a:rPr lang="en-GB" altLang="en-US" sz="1800" dirty="0">
                <a:latin typeface="Sassoon Primary Rg" panose="02000606020000020004" pitchFamily="50" charset="0"/>
              </a:rPr>
              <a:t>, oi, </a:t>
            </a:r>
            <a:r>
              <a:rPr lang="en-GB" altLang="en-US" sz="1800" dirty="0" err="1">
                <a:latin typeface="Sassoon Primary Rg" panose="02000606020000020004" pitchFamily="50" charset="0"/>
              </a:rPr>
              <a:t>ue</a:t>
            </a:r>
            <a:r>
              <a:rPr lang="en-GB" altLang="en-US" sz="1800" dirty="0">
                <a:latin typeface="Sassoon Primary Rg" panose="02000606020000020004" pitchFamily="50" charset="0"/>
              </a:rPr>
              <a:t>, </a:t>
            </a:r>
            <a:r>
              <a:rPr lang="en-GB" altLang="en-US" sz="1800" dirty="0" err="1">
                <a:latin typeface="Sassoon Primary Rg" panose="02000606020000020004" pitchFamily="50" charset="0"/>
              </a:rPr>
              <a:t>er</a:t>
            </a:r>
            <a:r>
              <a:rPr lang="en-GB" altLang="en-US" sz="1800" dirty="0">
                <a:latin typeface="Sassoon Primary Rg" panose="02000606020000020004" pitchFamily="50" charset="0"/>
              </a:rPr>
              <a:t>, </a:t>
            </a:r>
            <a:r>
              <a:rPr lang="en-GB" altLang="en-US" sz="1800" dirty="0" err="1">
                <a:latin typeface="Sassoon Primary Rg" panose="02000606020000020004" pitchFamily="50" charset="0"/>
              </a:rPr>
              <a:t>ar</a:t>
            </a:r>
            <a:endParaRPr lang="en-GB" altLang="en-US" sz="1800" dirty="0">
              <a:latin typeface="Sassoon Primary Rg" panose="0200060602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824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1" r="3030" b="8283"/>
          <a:stretch/>
        </p:blipFill>
        <p:spPr>
          <a:xfrm>
            <a:off x="743549" y="3302585"/>
            <a:ext cx="3601775" cy="23580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0469" y="730044"/>
            <a:ext cx="152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dirty="0">
                <a:latin typeface="Sassoon Primary Rg" panose="02000606020000020004" pitchFamily="50" charset="0"/>
              </a:rPr>
              <a:t>S</a:t>
            </a:r>
          </a:p>
        </p:txBody>
      </p:sp>
      <p:sp>
        <p:nvSpPr>
          <p:cNvPr id="6" name="Rectangle 5"/>
          <p:cNvSpPr/>
          <p:nvPr/>
        </p:nvSpPr>
        <p:spPr>
          <a:xfrm>
            <a:off x="487151" y="599096"/>
            <a:ext cx="765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>
                <a:latin typeface="Sassoon Primary Rg" panose="02000606020000020004" pitchFamily="50" charset="0"/>
              </a:rPr>
              <a:t>Revisit</a:t>
            </a:r>
          </a:p>
        </p:txBody>
      </p:sp>
      <p:sp>
        <p:nvSpPr>
          <p:cNvPr id="9" name="Rectangle 8"/>
          <p:cNvSpPr/>
          <p:nvPr/>
        </p:nvSpPr>
        <p:spPr>
          <a:xfrm>
            <a:off x="2849724" y="1183756"/>
            <a:ext cx="695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>
                <a:latin typeface="Sassoon Primary Rg" panose="02000606020000020004" pitchFamily="50" charset="0"/>
              </a:rPr>
              <a:t>Teach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01677" y="1251850"/>
            <a:ext cx="152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dirty="0">
                <a:latin typeface="SassoonPrimaryInfant" panose="00000400000000000000" pitchFamily="2" charset="0"/>
              </a:rPr>
              <a:t>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16318" y="2791736"/>
            <a:ext cx="1688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>
                <a:latin typeface="Sassoon Primary Rg" panose="02000606020000020004" pitchFamily="50" charset="0"/>
              </a:rPr>
              <a:t>Story and action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63031" y="663438"/>
            <a:ext cx="638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>
                <a:latin typeface="Sassoon Primary Rg" panose="02000606020000020004" pitchFamily="50" charset="0"/>
              </a:rPr>
              <a:t>Song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2093" t="19981" r="44250" b="18844"/>
          <a:stretch/>
        </p:blipFill>
        <p:spPr>
          <a:xfrm>
            <a:off x="4543614" y="987455"/>
            <a:ext cx="3255819" cy="256495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317447" y="4427186"/>
            <a:ext cx="2329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>
                <a:latin typeface="Sassoon Primary Rg" panose="02000606020000020004" pitchFamily="50" charset="0"/>
              </a:rPr>
              <a:t>Mr Thorne does phonics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2935" t="18845" r="35093" b="18845"/>
          <a:stretch/>
        </p:blipFill>
        <p:spPr>
          <a:xfrm>
            <a:off x="5225057" y="4918770"/>
            <a:ext cx="2624673" cy="148370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446580" y="478957"/>
            <a:ext cx="1655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>
                <a:latin typeface="Sassoon Primary Rg" panose="02000606020000020004" pitchFamily="50" charset="0"/>
              </a:rPr>
              <a:t>Letter formation</a:t>
            </a:r>
          </a:p>
        </p:txBody>
      </p:sp>
      <p:pic>
        <p:nvPicPr>
          <p:cNvPr id="16386" name="Picture 2" descr="Image result for letter formation 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768" y="847547"/>
            <a:ext cx="1596716" cy="225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9283907" y="4390469"/>
            <a:ext cx="1311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>
                <a:latin typeface="Sassoon Primary Rg" panose="02000606020000020004" pitchFamily="50" charset="0"/>
              </a:rPr>
              <a:t>Tricky words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l="37648" t="33239" r="43079" b="42898"/>
          <a:stretch/>
        </p:blipFill>
        <p:spPr>
          <a:xfrm>
            <a:off x="9375643" y="4918770"/>
            <a:ext cx="2507672" cy="174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395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3"/>
          <p:cNvSpPr>
            <a:spLocks noGrp="1" noChangeArrowheads="1"/>
          </p:cNvSpPr>
          <p:nvPr>
            <p:ph idx="1"/>
          </p:nvPr>
        </p:nvSpPr>
        <p:spPr>
          <a:xfrm>
            <a:off x="566453" y="461617"/>
            <a:ext cx="10633165" cy="2967383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GB" altLang="en-US" sz="3600" dirty="0">
                <a:solidFill>
                  <a:schemeClr val="accent2">
                    <a:lumMod val="50000"/>
                  </a:schemeClr>
                </a:solidFill>
                <a:latin typeface="SassoonPrimaryInfant" panose="00000400000000000000" pitchFamily="2" charset="0"/>
              </a:rPr>
              <a:t>Start with singular sounds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3600" dirty="0">
                <a:solidFill>
                  <a:schemeClr val="accent2">
                    <a:lumMod val="50000"/>
                  </a:schemeClr>
                </a:solidFill>
                <a:latin typeface="SassoonPrimaryInfant" panose="00000400000000000000" pitchFamily="2" charset="0"/>
              </a:rPr>
              <a:t>Progress onto digraphs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3600" dirty="0">
                <a:solidFill>
                  <a:schemeClr val="accent2">
                    <a:lumMod val="50000"/>
                  </a:schemeClr>
                </a:solidFill>
                <a:latin typeface="SassoonPrimaryInfant" panose="00000400000000000000" pitchFamily="2" charset="0"/>
              </a:rPr>
              <a:t>Digraphs are where two letters make one sound e.g. ‘</a:t>
            </a:r>
            <a:r>
              <a:rPr lang="en-GB" altLang="en-US" sz="3600" dirty="0" err="1">
                <a:solidFill>
                  <a:schemeClr val="accent2">
                    <a:lumMod val="50000"/>
                  </a:schemeClr>
                </a:solidFill>
                <a:latin typeface="SassoonPrimaryInfant" panose="00000400000000000000" pitchFamily="2" charset="0"/>
              </a:rPr>
              <a:t>sh</a:t>
            </a:r>
            <a:r>
              <a:rPr lang="en-GB" altLang="en-US" sz="3600" dirty="0">
                <a:solidFill>
                  <a:schemeClr val="accent2">
                    <a:lumMod val="50000"/>
                  </a:schemeClr>
                </a:solidFill>
                <a:latin typeface="SassoonPrimaryInfant" panose="00000400000000000000" pitchFamily="2" charset="0"/>
              </a:rPr>
              <a:t>’ or ‘</a:t>
            </a:r>
            <a:r>
              <a:rPr lang="en-GB" altLang="en-US" sz="3600" dirty="0" err="1">
                <a:solidFill>
                  <a:schemeClr val="accent2">
                    <a:lumMod val="50000"/>
                  </a:schemeClr>
                </a:solidFill>
                <a:latin typeface="SassoonPrimaryInfant" panose="00000400000000000000" pitchFamily="2" charset="0"/>
              </a:rPr>
              <a:t>ch</a:t>
            </a:r>
            <a:r>
              <a:rPr lang="en-GB" altLang="en-US" sz="3600" dirty="0">
                <a:solidFill>
                  <a:schemeClr val="accent2">
                    <a:lumMod val="50000"/>
                  </a:schemeClr>
                </a:solidFill>
                <a:latin typeface="SassoonPrimaryInfant" panose="00000400000000000000" pitchFamily="2" charset="0"/>
              </a:rPr>
              <a:t>’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3600" dirty="0">
                <a:solidFill>
                  <a:schemeClr val="accent2">
                    <a:lumMod val="50000"/>
                  </a:schemeClr>
                </a:solidFill>
                <a:latin typeface="SassoonPrimaryInfant" panose="00000400000000000000" pitchFamily="2" charset="0"/>
              </a:rPr>
              <a:t>The ‘</a:t>
            </a:r>
            <a:r>
              <a:rPr lang="en-GB" altLang="en-US" sz="3600" dirty="0" err="1">
                <a:solidFill>
                  <a:schemeClr val="accent2">
                    <a:lumMod val="50000"/>
                  </a:schemeClr>
                </a:solidFill>
                <a:latin typeface="SassoonPrimaryInfant" panose="00000400000000000000" pitchFamily="2" charset="0"/>
              </a:rPr>
              <a:t>oo</a:t>
            </a:r>
            <a:r>
              <a:rPr lang="en-GB" altLang="en-US" sz="3600" dirty="0">
                <a:solidFill>
                  <a:schemeClr val="accent2">
                    <a:lumMod val="50000"/>
                  </a:schemeClr>
                </a:solidFill>
                <a:latin typeface="SassoonPrimaryInfant" panose="00000400000000000000" pitchFamily="2" charset="0"/>
              </a:rPr>
              <a:t>’ and ‘</a:t>
            </a:r>
            <a:r>
              <a:rPr lang="en-GB" altLang="en-US" sz="3600" dirty="0" err="1">
                <a:solidFill>
                  <a:schemeClr val="accent2">
                    <a:lumMod val="50000"/>
                  </a:schemeClr>
                </a:solidFill>
                <a:latin typeface="SassoonPrimaryInfant" panose="00000400000000000000" pitchFamily="2" charset="0"/>
              </a:rPr>
              <a:t>th</a:t>
            </a:r>
            <a:r>
              <a:rPr lang="en-GB" altLang="en-US" sz="3600" dirty="0">
                <a:solidFill>
                  <a:schemeClr val="accent2">
                    <a:lumMod val="50000"/>
                  </a:schemeClr>
                </a:solidFill>
                <a:latin typeface="SassoonPrimaryInfant" panose="00000400000000000000" pitchFamily="2" charset="0"/>
              </a:rPr>
              <a:t>’ digraphs are initially introduced in two sizes. The children learn that they each make two different sounds, as in ‘book’ and ‘moon’</a:t>
            </a:r>
          </a:p>
        </p:txBody>
      </p:sp>
    </p:spTree>
    <p:extLst>
      <p:ext uri="{BB962C8B-B14F-4D97-AF65-F5344CB8AC3E}">
        <p14:creationId xmlns:p14="http://schemas.microsoft.com/office/powerpoint/2010/main" val="66530149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33BCCAEC557B4F9DE9A9AAEB04DEBA" ma:contentTypeVersion="12" ma:contentTypeDescription="Create a new document." ma:contentTypeScope="" ma:versionID="c2703ae1051ad6f8e146765b712285a5">
  <xsd:schema xmlns:xsd="http://www.w3.org/2001/XMLSchema" xmlns:xs="http://www.w3.org/2001/XMLSchema" xmlns:p="http://schemas.microsoft.com/office/2006/metadata/properties" xmlns:ns2="79d5994c-441a-418a-aaad-8fbc26fab7f7" xmlns:ns3="85df18c3-2de1-4819-ad3c-ef2ca922e628" targetNamespace="http://schemas.microsoft.com/office/2006/metadata/properties" ma:root="true" ma:fieldsID="7840e6a4590f64dc0d0a6b68759ac43e" ns2:_="" ns3:_="">
    <xsd:import namespace="79d5994c-441a-418a-aaad-8fbc26fab7f7"/>
    <xsd:import namespace="85df18c3-2de1-4819-ad3c-ef2ca922e6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d5994c-441a-418a-aaad-8fbc26fab7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df18c3-2de1-4819-ad3c-ef2ca922e62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943ACE-DD2C-419F-A848-44F40163B0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4ABD54-F0DB-4164-94C1-D9DC034ABCFF}">
  <ds:schemaRefs>
    <ds:schemaRef ds:uri="http://purl.org/dc/terms/"/>
    <ds:schemaRef ds:uri="http://schemas.microsoft.com/office/2006/documentManagement/types"/>
    <ds:schemaRef ds:uri="85df18c3-2de1-4819-ad3c-ef2ca922e628"/>
    <ds:schemaRef ds:uri="http://www.w3.org/XML/1998/namespace"/>
    <ds:schemaRef ds:uri="http://purl.org/dc/dcmitype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79d5994c-441a-418a-aaad-8fbc26fab7f7"/>
  </ds:schemaRefs>
</ds:datastoreItem>
</file>

<file path=customXml/itemProps3.xml><?xml version="1.0" encoding="utf-8"?>
<ds:datastoreItem xmlns:ds="http://schemas.openxmlformats.org/officeDocument/2006/customXml" ds:itemID="{63A4B3BC-77F8-440C-8608-95DABF97C5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d5994c-441a-418a-aaad-8fbc26fab7f7"/>
    <ds:schemaRef ds:uri="85df18c3-2de1-4819-ad3c-ef2ca922e6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4500</TotalTime>
  <Words>1230</Words>
  <Application>Microsoft Office PowerPoint</Application>
  <PresentationFormat>Widescreen</PresentationFormat>
  <Paragraphs>173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Calibri</vt:lpstr>
      <vt:lpstr>Georgia</vt:lpstr>
      <vt:lpstr>Sassoon Primary Rg</vt:lpstr>
      <vt:lpstr>SassoonPrimaryInfant</vt:lpstr>
      <vt:lpstr>Tahoma</vt:lpstr>
      <vt:lpstr>Trebuchet MS</vt:lpstr>
      <vt:lpstr>Wingdings</vt:lpstr>
      <vt:lpstr>Wingdings 3</vt:lpstr>
      <vt:lpstr>Facet</vt:lpstr>
      <vt:lpstr>Welcome to the Reception Curriculum Meeting </vt:lpstr>
      <vt:lpstr>PowerPoint Presentation</vt:lpstr>
      <vt:lpstr>The Early Years Foundation Stage Curriculum Was revised 2020 but still based on 7 areas of learning</vt:lpstr>
      <vt:lpstr>How we teach</vt:lpstr>
      <vt:lpstr>The Early Years Foundation Stage Curriculum (EYFS)</vt:lpstr>
      <vt:lpstr>PowerPoint Presentation</vt:lpstr>
      <vt:lpstr>Jolly Phonics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Maths</vt:lpstr>
      <vt:lpstr>PowerPoint Presentation</vt:lpstr>
      <vt:lpstr>My Mastery Focus</vt:lpstr>
      <vt:lpstr>PowerPoint Presentation</vt:lpstr>
      <vt:lpstr>What does a Maths lesson look like?</vt:lpstr>
      <vt:lpstr>What do concrete resources look like?</vt:lpstr>
      <vt:lpstr>Big Pictures </vt:lpstr>
      <vt:lpstr>How can I become involved?</vt:lpstr>
      <vt:lpstr>PowerPoint Presentation</vt:lpstr>
    </vt:vector>
  </TitlesOfParts>
  <Company>Warwickshire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Welcome…</dc:title>
  <dc:creator>N Lyons WLS</dc:creator>
  <cp:lastModifiedBy>J Valentine WLS</cp:lastModifiedBy>
  <cp:revision>70</cp:revision>
  <cp:lastPrinted>2022-10-12T15:31:49Z</cp:lastPrinted>
  <dcterms:created xsi:type="dcterms:W3CDTF">2018-09-18T15:15:16Z</dcterms:created>
  <dcterms:modified xsi:type="dcterms:W3CDTF">2022-10-12T15:32:31Z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0x0101004433BCCAEC557B4F9DE9A9AAEB04DEBA</vt:lpwstr>
  </property>
</Properties>
</file>